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14" r:id="rId3"/>
    <p:sldId id="280" r:id="rId4"/>
    <p:sldId id="288" r:id="rId5"/>
    <p:sldId id="284" r:id="rId6"/>
    <p:sldId id="295" r:id="rId7"/>
    <p:sldId id="302" r:id="rId8"/>
    <p:sldId id="303" r:id="rId9"/>
    <p:sldId id="304" r:id="rId10"/>
    <p:sldId id="301" r:id="rId11"/>
    <p:sldId id="305" r:id="rId12"/>
    <p:sldId id="308" r:id="rId13"/>
    <p:sldId id="309" r:id="rId14"/>
    <p:sldId id="311" r:id="rId15"/>
    <p:sldId id="313" r:id="rId16"/>
    <p:sldId id="312" r:id="rId17"/>
    <p:sldId id="269" r:id="rId18"/>
    <p:sldId id="316" r:id="rId19"/>
    <p:sldId id="325" r:id="rId20"/>
    <p:sldId id="326" r:id="rId21"/>
    <p:sldId id="327" r:id="rId22"/>
    <p:sldId id="322" r:id="rId23"/>
    <p:sldId id="323" r:id="rId24"/>
    <p:sldId id="328" r:id="rId25"/>
    <p:sldId id="324" r:id="rId26"/>
    <p:sldId id="329" r:id="rId2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6B1A885-02C9-4E4E-ACA1-3CE93457A192}">
          <p14:sldIdLst>
            <p14:sldId id="256"/>
            <p14:sldId id="314"/>
            <p14:sldId id="280"/>
            <p14:sldId id="288"/>
            <p14:sldId id="284"/>
            <p14:sldId id="295"/>
            <p14:sldId id="302"/>
            <p14:sldId id="303"/>
            <p14:sldId id="304"/>
            <p14:sldId id="301"/>
            <p14:sldId id="305"/>
            <p14:sldId id="308"/>
            <p14:sldId id="309"/>
            <p14:sldId id="311"/>
            <p14:sldId id="313"/>
            <p14:sldId id="312"/>
            <p14:sldId id="269"/>
            <p14:sldId id="316"/>
            <p14:sldId id="325"/>
            <p14:sldId id="326"/>
            <p14:sldId id="327"/>
            <p14:sldId id="322"/>
            <p14:sldId id="323"/>
            <p14:sldId id="328"/>
            <p14:sldId id="324"/>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60" autoAdjust="0"/>
    <p:restoredTop sz="94660"/>
  </p:normalViewPr>
  <p:slideViewPr>
    <p:cSldViewPr snapToGrid="0">
      <p:cViewPr varScale="1">
        <p:scale>
          <a:sx n="73" d="100"/>
          <a:sy n="73" d="100"/>
        </p:scale>
        <p:origin x="60"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7DE0606-7586-DB96-ED2C-D134D545D513}"/>
              </a:ext>
            </a:extLst>
          </p:cNvPr>
          <p:cNvSpPr>
            <a:spLocks noGrp="1"/>
          </p:cNvSpPr>
          <p:nvPr>
            <p:ph type="hdr" sz="quarter"/>
          </p:nvPr>
        </p:nvSpPr>
        <p:spPr>
          <a:xfrm>
            <a:off x="0" y="0"/>
            <a:ext cx="2946401" cy="496888"/>
          </a:xfrm>
          <a:prstGeom prst="rect">
            <a:avLst/>
          </a:prstGeom>
        </p:spPr>
        <p:txBody>
          <a:bodyPr vert="horz" lIns="91432" tIns="45715" rIns="91432" bIns="4571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B25539-D474-BCF4-663E-A6F94ECE0CCD}"/>
              </a:ext>
            </a:extLst>
          </p:cNvPr>
          <p:cNvSpPr>
            <a:spLocks noGrp="1"/>
          </p:cNvSpPr>
          <p:nvPr>
            <p:ph type="dt" sz="quarter" idx="1"/>
          </p:nvPr>
        </p:nvSpPr>
        <p:spPr>
          <a:xfrm>
            <a:off x="3849688" y="0"/>
            <a:ext cx="2946401" cy="496888"/>
          </a:xfrm>
          <a:prstGeom prst="rect">
            <a:avLst/>
          </a:prstGeom>
        </p:spPr>
        <p:txBody>
          <a:bodyPr vert="horz" lIns="91432" tIns="45715" rIns="91432" bIns="45715"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343EE2C4-EFD8-D1DD-5AB1-ED8A19DF862D}"/>
              </a:ext>
            </a:extLst>
          </p:cNvPr>
          <p:cNvSpPr>
            <a:spLocks noGrp="1"/>
          </p:cNvSpPr>
          <p:nvPr>
            <p:ph type="ftr" sz="quarter" idx="2"/>
          </p:nvPr>
        </p:nvSpPr>
        <p:spPr>
          <a:xfrm>
            <a:off x="0" y="9429750"/>
            <a:ext cx="2946401" cy="496888"/>
          </a:xfrm>
          <a:prstGeom prst="rect">
            <a:avLst/>
          </a:prstGeom>
        </p:spPr>
        <p:txBody>
          <a:bodyPr vert="horz" lIns="91432" tIns="45715" rIns="91432" bIns="4571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C84B8C0-A004-F497-83C6-9AA6DB913E17}"/>
              </a:ext>
            </a:extLst>
          </p:cNvPr>
          <p:cNvSpPr>
            <a:spLocks noGrp="1"/>
          </p:cNvSpPr>
          <p:nvPr>
            <p:ph type="sldNum" sz="quarter" idx="3"/>
          </p:nvPr>
        </p:nvSpPr>
        <p:spPr>
          <a:xfrm>
            <a:off x="3849688" y="9429750"/>
            <a:ext cx="2946401" cy="496888"/>
          </a:xfrm>
          <a:prstGeom prst="rect">
            <a:avLst/>
          </a:prstGeom>
        </p:spPr>
        <p:txBody>
          <a:bodyPr vert="horz" lIns="91432" tIns="45715" rIns="91432" bIns="45715" rtlCol="0" anchor="b"/>
          <a:lstStyle>
            <a:lvl1pPr algn="r">
              <a:defRPr sz="1200"/>
            </a:lvl1pPr>
          </a:lstStyle>
          <a:p>
            <a:fld id="{F7D8F1A0-A651-4408-808F-01CE304B5468}" type="slidenum">
              <a:rPr kumimoji="1" lang="ja-JP" altLang="en-US" smtClean="0"/>
              <a:t>‹#›</a:t>
            </a:fld>
            <a:endParaRPr kumimoji="1" lang="ja-JP" altLang="en-US"/>
          </a:p>
        </p:txBody>
      </p:sp>
    </p:spTree>
    <p:extLst>
      <p:ext uri="{BB962C8B-B14F-4D97-AF65-F5344CB8AC3E}">
        <p14:creationId xmlns:p14="http://schemas.microsoft.com/office/powerpoint/2010/main" val="31380444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1" cy="496888"/>
          </a:xfrm>
          <a:prstGeom prst="rect">
            <a:avLst/>
          </a:prstGeom>
        </p:spPr>
        <p:txBody>
          <a:bodyPr vert="horz" lIns="91432" tIns="45715" rIns="91432"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1" cy="496888"/>
          </a:xfrm>
          <a:prstGeom prst="rect">
            <a:avLst/>
          </a:prstGeom>
        </p:spPr>
        <p:txBody>
          <a:bodyPr vert="horz" lIns="91432" tIns="45715" rIns="91432" bIns="45715"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5" rIns="91432" bIns="45715"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32" tIns="45715" rIns="91432"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1" cy="496888"/>
          </a:xfrm>
          <a:prstGeom prst="rect">
            <a:avLst/>
          </a:prstGeom>
        </p:spPr>
        <p:txBody>
          <a:bodyPr vert="horz" lIns="91432" tIns="45715" rIns="91432"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1" cy="496888"/>
          </a:xfrm>
          <a:prstGeom prst="rect">
            <a:avLst/>
          </a:prstGeom>
        </p:spPr>
        <p:txBody>
          <a:bodyPr vert="horz" lIns="91432" tIns="45715" rIns="91432" bIns="45715" rtlCol="0" anchor="b"/>
          <a:lstStyle>
            <a:lvl1pPr algn="r">
              <a:defRPr sz="1200"/>
            </a:lvl1pPr>
          </a:lstStyle>
          <a:p>
            <a:fld id="{AB858B82-1EFE-462A-9FAD-BD031CDF60C9}" type="slidenum">
              <a:rPr kumimoji="1" lang="ja-JP" altLang="en-US" smtClean="0"/>
              <a:t>‹#›</a:t>
            </a:fld>
            <a:endParaRPr kumimoji="1" lang="ja-JP" altLang="en-US"/>
          </a:p>
        </p:txBody>
      </p:sp>
    </p:spTree>
    <p:extLst>
      <p:ext uri="{BB962C8B-B14F-4D97-AF65-F5344CB8AC3E}">
        <p14:creationId xmlns:p14="http://schemas.microsoft.com/office/powerpoint/2010/main" val="82874317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1C0DA-F31C-E6BF-BE9F-C5444B0D87D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01ADB1-A0F7-9B67-4F3F-9DBE998BB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62585F-482A-4E4E-AA2D-F23A3CCB67D0}"/>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ADCE9D9D-F4E2-452E-F6F1-28EDFAD1FF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A0507E-6BA4-B47A-4F9E-766A262013C1}"/>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102346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82C181-70D7-E97E-99AA-B662E4D394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62A3D8-ED59-D62F-DA67-F55BFB1EB46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1B0479-6F0A-7B1B-1959-6FDBB010304D}"/>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02FD3E14-8974-A923-BC22-F842D90F27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82D755-B5BA-FA67-AD59-41E189C6684E}"/>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373075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3F90F9-464E-2188-56D3-97D9A2DB528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018951-AE89-1535-6ADD-57F9C0F6647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1BCB45-7123-F25B-A2C4-DE79A2A37707}"/>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1A66F7F6-EA49-17B0-224C-26F2B3CD70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D73CDF-7A36-BA81-8D29-5FC40BBD602E}"/>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199516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54D6E-508C-71C8-48EE-ED24A69FA4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B7CC60-EF20-C251-8F9B-9D759B6F64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945D0B-487D-FB1A-9C12-5F4C9CD4FD79}"/>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7641A719-B3AE-18D4-85BF-EC142799F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E21E59-360B-3086-9824-84903E460C33}"/>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250257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ABC092-5588-16D5-652E-4D4ADAB8E1B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6AEB94-38F6-1E5C-1618-67540E03CA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0B12A4-37C0-63C4-5AE4-4C3566DC533A}"/>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42D5EE40-725F-A06A-577C-327C648008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AE661C-BEE5-ED12-8610-EF793C38AE28}"/>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341297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0B9457-2389-C407-0913-3E834C712A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EC60B7-F5D9-B39A-8704-D4CBC830E1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DB228F-3C7C-54A5-5F99-63D46CE7C2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0575693-54DE-FD52-0798-B686284185E5}"/>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6" name="フッター プレースホルダー 5">
            <a:extLst>
              <a:ext uri="{FF2B5EF4-FFF2-40B4-BE49-F238E27FC236}">
                <a16:creationId xmlns:a16="http://schemas.microsoft.com/office/drawing/2014/main" id="{426F408F-3880-6735-F138-DD4ED9F019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4A92BA-5305-AF6A-3229-B770A64A0423}"/>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98644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0D062-F506-DFE6-AD00-3DAE369844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8D5418-76B0-892F-DBCE-B966A917E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BBB7FB-5C7A-12A0-DD29-4F1D77C098E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F0A43B6-DA5E-BB49-A81A-2A0284804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8058D9D-7B74-FCA9-DBEA-D41CDCA8FFF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83FBF2F-37EB-ACDA-5820-F6A34F2240C2}"/>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8" name="フッター プレースホルダー 7">
            <a:extLst>
              <a:ext uri="{FF2B5EF4-FFF2-40B4-BE49-F238E27FC236}">
                <a16:creationId xmlns:a16="http://schemas.microsoft.com/office/drawing/2014/main" id="{16742C54-1EE9-0BAF-7A93-2D2DDFA852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FA5CECA-D545-642A-8593-35769432A63E}"/>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332104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7FCED-716E-4706-3DBD-BBC3E3428C7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28D3310-506E-BEBB-412C-FE589FA2DDB0}"/>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4" name="フッター プレースホルダー 3">
            <a:extLst>
              <a:ext uri="{FF2B5EF4-FFF2-40B4-BE49-F238E27FC236}">
                <a16:creationId xmlns:a16="http://schemas.microsoft.com/office/drawing/2014/main" id="{9A2BB3B9-2318-17B7-EE3F-38ECF35FEDD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ACA0D04-4C73-2BBD-3B06-97BB7A285CF0}"/>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188004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6AE3E4-3889-921D-5F82-2BC9D7650566}"/>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3" name="フッター プレースホルダー 2">
            <a:extLst>
              <a:ext uri="{FF2B5EF4-FFF2-40B4-BE49-F238E27FC236}">
                <a16:creationId xmlns:a16="http://schemas.microsoft.com/office/drawing/2014/main" id="{6E1A0409-66F9-80E5-A3BE-C5F49BAAA0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0BE595-757A-561B-6243-46F8DA79AB4E}"/>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347787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A7DAC-5298-0C12-1B19-97C15E66C2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333DF1-5FB8-AC2C-F96B-421BA94B8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8AF5576-983E-EE43-F115-ED58DBDFC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9C1F5C-228E-1EE2-8977-083D4675218A}"/>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6" name="フッター プレースホルダー 5">
            <a:extLst>
              <a:ext uri="{FF2B5EF4-FFF2-40B4-BE49-F238E27FC236}">
                <a16:creationId xmlns:a16="http://schemas.microsoft.com/office/drawing/2014/main" id="{5F8DB6AA-63CD-F436-8A6A-A9F2A26A49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C6370C-CC6F-EAC7-108A-65A51E7B3442}"/>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216516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15196-DCFF-BCDE-8214-CDB8CC12B42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17F20A0-A9CE-3830-9785-3BF723571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95F967C-4D76-D9A1-F8B4-64B36DEDB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BAAB66F-F252-3893-D702-066276FFB1DD}"/>
              </a:ext>
            </a:extLst>
          </p:cNvPr>
          <p:cNvSpPr>
            <a:spLocks noGrp="1"/>
          </p:cNvSpPr>
          <p:nvPr>
            <p:ph type="dt" sz="half" idx="10"/>
          </p:nvPr>
        </p:nvSpPr>
        <p:spPr/>
        <p:txBody>
          <a:bodyPr/>
          <a:lstStyle/>
          <a:p>
            <a:fld id="{9FC8C6D3-7F68-4D4E-B843-AB9D2FB2B5AB}" type="datetimeFigureOut">
              <a:rPr kumimoji="1" lang="ja-JP" altLang="en-US" smtClean="0"/>
              <a:t>2024/3/21</a:t>
            </a:fld>
            <a:endParaRPr kumimoji="1" lang="ja-JP" altLang="en-US"/>
          </a:p>
        </p:txBody>
      </p:sp>
      <p:sp>
        <p:nvSpPr>
          <p:cNvPr id="6" name="フッター プレースホルダー 5">
            <a:extLst>
              <a:ext uri="{FF2B5EF4-FFF2-40B4-BE49-F238E27FC236}">
                <a16:creationId xmlns:a16="http://schemas.microsoft.com/office/drawing/2014/main" id="{0FA9AACA-EA9E-B325-0EE2-397CE48244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D01424-DCBF-72FC-AB24-3FBD3D0437F2}"/>
              </a:ext>
            </a:extLst>
          </p:cNvPr>
          <p:cNvSpPr>
            <a:spLocks noGrp="1"/>
          </p:cNvSpPr>
          <p:nvPr>
            <p:ph type="sldNum" sz="quarter" idx="12"/>
          </p:nvPr>
        </p:nvSpPr>
        <p:spPr/>
        <p:txBody>
          <a:body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395082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55F64DB-478E-B150-B6D8-BF88C8EE3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757EA7-1C50-59F1-74FA-D3FC4BFE5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D7E656-E79D-4F44-E491-148F705DC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8C6D3-7F68-4D4E-B843-AB9D2FB2B5AB}" type="datetimeFigureOut">
              <a:rPr kumimoji="1" lang="ja-JP" altLang="en-US" smtClean="0"/>
              <a:t>2024/3/21</a:t>
            </a:fld>
            <a:endParaRPr kumimoji="1" lang="ja-JP" altLang="en-US"/>
          </a:p>
        </p:txBody>
      </p:sp>
      <p:sp>
        <p:nvSpPr>
          <p:cNvPr id="5" name="フッター プレースホルダー 4">
            <a:extLst>
              <a:ext uri="{FF2B5EF4-FFF2-40B4-BE49-F238E27FC236}">
                <a16:creationId xmlns:a16="http://schemas.microsoft.com/office/drawing/2014/main" id="{A8C5CE88-4385-1E27-FAE4-3BA0A785D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19B5AAF-AE80-9463-9C87-196C5369D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653D2-92B0-459F-A754-51F64586FF3C}" type="slidenum">
              <a:rPr kumimoji="1" lang="ja-JP" altLang="en-US" smtClean="0"/>
              <a:t>‹#›</a:t>
            </a:fld>
            <a:endParaRPr kumimoji="1" lang="ja-JP" altLang="en-US"/>
          </a:p>
        </p:txBody>
      </p:sp>
    </p:spTree>
    <p:extLst>
      <p:ext uri="{BB962C8B-B14F-4D97-AF65-F5344CB8AC3E}">
        <p14:creationId xmlns:p14="http://schemas.microsoft.com/office/powerpoint/2010/main" val="389798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00137E-1FC7-E580-7299-5C5A1B148058}"/>
              </a:ext>
            </a:extLst>
          </p:cNvPr>
          <p:cNvSpPr>
            <a:spLocks noGrp="1"/>
          </p:cNvSpPr>
          <p:nvPr>
            <p:ph type="ctrTitle"/>
          </p:nvPr>
        </p:nvSpPr>
        <p:spPr>
          <a:xfrm>
            <a:off x="1524000" y="1651000"/>
            <a:ext cx="9144000" cy="2991644"/>
          </a:xfrm>
        </p:spPr>
        <p:txBody>
          <a:bodyPr anchor="ctr">
            <a:normAutofit fontScale="90000"/>
          </a:bodyPr>
          <a:lstStyle/>
          <a:p>
            <a:r>
              <a:rPr kumimoji="1" lang="ja-JP" altLang="en-US" sz="2400" spc="-300" dirty="0">
                <a:latin typeface="ＭＳ ゴシック" panose="020B0609070205080204" pitchFamily="49" charset="-128"/>
                <a:ea typeface="ＭＳ ゴシック" panose="020B0609070205080204" pitchFamily="49" charset="-128"/>
              </a:rPr>
              <a:t>七ヶ浜町生活支援体制整備事業「第</a:t>
            </a:r>
            <a:r>
              <a:rPr kumimoji="1" lang="en-US" altLang="ja-JP" sz="2400" spc="-300" dirty="0">
                <a:latin typeface="ＭＳ ゴシック" panose="020B0609070205080204" pitchFamily="49" charset="-128"/>
                <a:ea typeface="ＭＳ ゴシック" panose="020B0609070205080204" pitchFamily="49" charset="-128"/>
              </a:rPr>
              <a:t>4</a:t>
            </a:r>
            <a:r>
              <a:rPr kumimoji="1" lang="ja-JP" altLang="en-US" sz="2400" spc="-300">
                <a:latin typeface="ＭＳ ゴシック" panose="020B0609070205080204" pitchFamily="49" charset="-128"/>
                <a:ea typeface="ＭＳ ゴシック" panose="020B0609070205080204" pitchFamily="49" charset="-128"/>
              </a:rPr>
              <a:t>回協議体」</a:t>
            </a:r>
            <a:br>
              <a:rPr kumimoji="1" lang="en-US" altLang="ja-JP" sz="3600" dirty="0">
                <a:latin typeface="ＭＳ 明朝" panose="02020609040205080304" pitchFamily="17" charset="-128"/>
                <a:ea typeface="ＭＳ 明朝" panose="02020609040205080304" pitchFamily="17" charset="-128"/>
              </a:rPr>
            </a:br>
            <a:r>
              <a:rPr kumimoji="1" lang="ja-JP" altLang="en-US" dirty="0">
                <a:latin typeface="ＭＳ ゴシック" panose="020B0609070205080204" pitchFamily="49" charset="-128"/>
                <a:ea typeface="ＭＳ ゴシック" panose="020B0609070205080204" pitchFamily="49" charset="-128"/>
              </a:rPr>
              <a:t>七ヶ浜町の地域支え合い活動</a:t>
            </a:r>
            <a:r>
              <a:rPr lang="ja-JP" altLang="en-US" dirty="0">
                <a:latin typeface="ＭＳ ゴシック" panose="020B0609070205080204" pitchFamily="49" charset="-128"/>
                <a:ea typeface="ＭＳ ゴシック" panose="020B0609070205080204" pitchFamily="49" charset="-128"/>
              </a:rPr>
              <a:t>「ゆるやかな見守り」</a:t>
            </a:r>
            <a:br>
              <a:rPr lang="en-US" altLang="ja-JP" dirty="0">
                <a:latin typeface="ＭＳ ゴシック" panose="020B0609070205080204" pitchFamily="49" charset="-128"/>
                <a:ea typeface="ＭＳ ゴシック" panose="020B0609070205080204" pitchFamily="49" charset="-128"/>
              </a:rPr>
            </a:br>
            <a:r>
              <a:rPr kumimoji="1" lang="ja-JP" altLang="en-US" dirty="0">
                <a:latin typeface="ＭＳ ゴシック" panose="020B0609070205080204" pitchFamily="49" charset="-128"/>
                <a:ea typeface="ＭＳ ゴシック" panose="020B0609070205080204" pitchFamily="49" charset="-128"/>
              </a:rPr>
              <a:t>って</a:t>
            </a:r>
            <a:r>
              <a:rPr lang="ja-JP" altLang="en-US" dirty="0">
                <a:latin typeface="ＭＳ ゴシック" panose="020B0609070205080204" pitchFamily="49" charset="-128"/>
                <a:ea typeface="ＭＳ ゴシック" panose="020B0609070205080204" pitchFamily="49" charset="-128"/>
              </a:rPr>
              <a:t>なに？</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3B140284-1080-971C-455F-BA6B81A17E90}"/>
              </a:ext>
            </a:extLst>
          </p:cNvPr>
          <p:cNvSpPr>
            <a:spLocks noGrp="1"/>
          </p:cNvSpPr>
          <p:nvPr>
            <p:ph type="subTitle" idx="1"/>
          </p:nvPr>
        </p:nvSpPr>
        <p:spPr>
          <a:xfrm>
            <a:off x="1524000" y="4907756"/>
            <a:ext cx="9144000" cy="1655762"/>
          </a:xfrm>
        </p:spPr>
        <p:txBody>
          <a:bodyPr anchor="ctr">
            <a:normAutofit/>
          </a:bodyPr>
          <a:lstStyle/>
          <a:p>
            <a:r>
              <a:rPr kumimoji="1" lang="ja-JP" altLang="en-US" sz="2000" dirty="0">
                <a:latin typeface="ＭＳ ゴシック" panose="020B0609070205080204" pitchFamily="49" charset="-128"/>
                <a:ea typeface="ＭＳ ゴシック" panose="020B0609070205080204" pitchFamily="49" charset="-128"/>
              </a:rPr>
              <a:t>生活支援コーディネーター　鈴木　優</a:t>
            </a:r>
          </a:p>
        </p:txBody>
      </p:sp>
    </p:spTree>
    <p:extLst>
      <p:ext uri="{BB962C8B-B14F-4D97-AF65-F5344CB8AC3E}">
        <p14:creationId xmlns:p14="http://schemas.microsoft.com/office/powerpoint/2010/main" val="612081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79787E7-3929-2A03-873A-532AE0EE9A89}"/>
              </a:ext>
            </a:extLst>
          </p:cNvPr>
          <p:cNvSpPr>
            <a:spLocks noGrp="1"/>
          </p:cNvSpPr>
          <p:nvPr>
            <p:ph idx="1"/>
          </p:nvPr>
        </p:nvSpPr>
        <p:spPr>
          <a:xfrm>
            <a:off x="838200" y="2666999"/>
            <a:ext cx="10515600" cy="1524001"/>
          </a:xfrm>
        </p:spPr>
        <p:txBody>
          <a:bodyPr>
            <a:normAutofit/>
          </a:bodyPr>
          <a:lstStyle/>
          <a:p>
            <a:pPr marL="0" indent="0" algn="ctr">
              <a:buNone/>
            </a:pPr>
            <a:r>
              <a:rPr kumimoji="1" lang="ja-JP" altLang="en-US" sz="4400" dirty="0">
                <a:solidFill>
                  <a:srgbClr val="FF0000"/>
                </a:solidFill>
                <a:latin typeface="ＭＳ ゴシック" panose="020B0609070205080204" pitchFamily="49" charset="-128"/>
                <a:ea typeface="ＭＳ ゴシック" panose="020B0609070205080204" pitchFamily="49" charset="-128"/>
              </a:rPr>
              <a:t>みなさん周りではどうしていますか？</a:t>
            </a:r>
            <a:endParaRPr kumimoji="1" lang="en-US" altLang="ja-JP" sz="4400" dirty="0">
              <a:solidFill>
                <a:srgbClr val="FF0000"/>
              </a:solidFill>
              <a:latin typeface="ＭＳ ゴシック" panose="020B0609070205080204" pitchFamily="49" charset="-128"/>
              <a:ea typeface="ＭＳ ゴシック" panose="020B0609070205080204" pitchFamily="49" charset="-128"/>
            </a:endParaRPr>
          </a:p>
          <a:p>
            <a:pPr marL="0" indent="0" algn="ctr">
              <a:buNone/>
            </a:pPr>
            <a:r>
              <a:rPr kumimoji="1" lang="ja-JP" altLang="en-US" sz="4400" dirty="0">
                <a:solidFill>
                  <a:srgbClr val="FF0000"/>
                </a:solidFill>
                <a:latin typeface="ＭＳ ゴシック" panose="020B0609070205080204" pitchFamily="49" charset="-128"/>
                <a:ea typeface="ＭＳ ゴシック" panose="020B0609070205080204" pitchFamily="49" charset="-128"/>
              </a:rPr>
              <a:t>どうしたらいいしょうか？</a:t>
            </a:r>
          </a:p>
        </p:txBody>
      </p:sp>
      <p:sp>
        <p:nvSpPr>
          <p:cNvPr id="4" name="タイトル 1">
            <a:extLst>
              <a:ext uri="{FF2B5EF4-FFF2-40B4-BE49-F238E27FC236}">
                <a16:creationId xmlns:a16="http://schemas.microsoft.com/office/drawing/2014/main" id="{2661F687-B08F-3666-984D-332BE6918B66}"/>
              </a:ext>
            </a:extLst>
          </p:cNvPr>
          <p:cNvSpPr>
            <a:spLocks noGrp="1"/>
          </p:cNvSpPr>
          <p:nvPr>
            <p:ph type="title"/>
          </p:nvPr>
        </p:nvSpPr>
        <p:spPr>
          <a:xfrm>
            <a:off x="44450" y="377825"/>
            <a:ext cx="12103100" cy="1325563"/>
          </a:xfrm>
        </p:spPr>
        <p:txBody>
          <a:bodyPr>
            <a:normAutofit/>
          </a:bodyPr>
          <a:lstStyle/>
          <a:p>
            <a:r>
              <a:rPr kumimoji="1" lang="ja-JP" altLang="en-US" dirty="0"/>
              <a:t>「</a:t>
            </a:r>
            <a:r>
              <a:rPr lang="ja-JP" altLang="en-US" dirty="0"/>
              <a:t>ん？」「おやっ？」「あれ？」と思ったら？</a:t>
            </a:r>
            <a:endParaRPr kumimoji="1" lang="ja-JP" altLang="en-US" dirty="0"/>
          </a:p>
        </p:txBody>
      </p:sp>
      <p:pic>
        <p:nvPicPr>
          <p:cNvPr id="5122" name="Picture 2" descr="うーん">
            <a:extLst>
              <a:ext uri="{FF2B5EF4-FFF2-40B4-BE49-F238E27FC236}">
                <a16:creationId xmlns:a16="http://schemas.microsoft.com/office/drawing/2014/main" id="{3427965E-011D-0F02-4908-74AB82403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940" y="3674269"/>
            <a:ext cx="2076060" cy="37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A6E0D-9729-423B-8C7F-DA4A569C615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a:t>GW</a:t>
            </a:r>
            <a:r>
              <a:rPr lang="ja-JP" altLang="en-US" dirty="0"/>
              <a:t>②「</a:t>
            </a:r>
            <a:r>
              <a:rPr lang="ja-JP" altLang="en-US" dirty="0">
                <a:solidFill>
                  <a:prstClr val="black"/>
                </a:solidFill>
                <a:latin typeface="游ゴシック Light" panose="020F0302020204030204"/>
                <a:ea typeface="游ゴシック Light" panose="020B0300000000000000" pitchFamily="50" charset="-128"/>
              </a:rPr>
              <a:t> ん？」「おやっ？」「あれ？」</a:t>
            </a:r>
            <a:br>
              <a:rPr lang="en-US" altLang="ja-JP" dirty="0">
                <a:solidFill>
                  <a:prstClr val="black"/>
                </a:solidFill>
                <a:latin typeface="游ゴシック Light" panose="020F0302020204030204"/>
                <a:ea typeface="游ゴシック Light" panose="020B0300000000000000" pitchFamily="50" charset="-128"/>
              </a:rPr>
            </a:br>
            <a:r>
              <a:rPr lang="ja-JP" altLang="en-US" dirty="0">
                <a:solidFill>
                  <a:prstClr val="black"/>
                </a:solidFill>
                <a:latin typeface="游ゴシック Light" panose="020F0302020204030204"/>
                <a:ea typeface="游ゴシック Light" panose="020B0300000000000000" pitchFamily="50" charset="-128"/>
              </a:rPr>
              <a:t>～一般的な人ならどうしますか？～</a:t>
            </a:r>
            <a:endParaRPr lang="ja-JP" altLang="en-US" dirty="0"/>
          </a:p>
        </p:txBody>
      </p:sp>
      <p:sp>
        <p:nvSpPr>
          <p:cNvPr id="8" name="コンテンツ プレースホルダー 7">
            <a:extLst>
              <a:ext uri="{FF2B5EF4-FFF2-40B4-BE49-F238E27FC236}">
                <a16:creationId xmlns:a16="http://schemas.microsoft.com/office/drawing/2014/main" id="{5D9F5A48-21F2-36B6-9125-0961DFE0CF51}"/>
              </a:ext>
            </a:extLst>
          </p:cNvPr>
          <p:cNvSpPr>
            <a:spLocks noGrp="1"/>
          </p:cNvSpPr>
          <p:nvPr>
            <p:ph idx="1"/>
          </p:nvPr>
        </p:nvSpPr>
        <p:spPr/>
        <p:txBody>
          <a:bodyPr/>
          <a:lstStyle/>
          <a:p>
            <a:r>
              <a:rPr lang="ja-JP" altLang="en-US" dirty="0"/>
              <a:t>区長の役割が大きい。</a:t>
            </a:r>
            <a:endParaRPr lang="en-US" altLang="ja-JP" dirty="0"/>
          </a:p>
          <a:p>
            <a:r>
              <a:rPr lang="ja-JP" altLang="en-US" dirty="0"/>
              <a:t>あれと思ったら、区長、民生委員に報告。一方がいく。</a:t>
            </a:r>
            <a:endParaRPr lang="en-US" altLang="ja-JP" dirty="0"/>
          </a:p>
          <a:p>
            <a:r>
              <a:rPr lang="ja-JP" altLang="en-US" dirty="0"/>
              <a:t>あれ　⇒　区長、民生委員　⇒　包括</a:t>
            </a:r>
            <a:endParaRPr lang="en-US" altLang="ja-JP" dirty="0"/>
          </a:p>
          <a:p>
            <a:r>
              <a:rPr lang="ja-JP" altLang="en-US" dirty="0"/>
              <a:t>家族構成、サービス利用、未利用で対応が変わる。</a:t>
            </a:r>
            <a:endParaRPr lang="en-US" altLang="ja-JP" dirty="0"/>
          </a:p>
          <a:p>
            <a:r>
              <a:rPr lang="ja-JP" altLang="en-US" dirty="0"/>
              <a:t>見える化をすることの必要性。</a:t>
            </a:r>
            <a:endParaRPr lang="en-US" altLang="ja-JP" dirty="0"/>
          </a:p>
          <a:p>
            <a:r>
              <a:rPr lang="ja-JP" altLang="en-US" dirty="0"/>
              <a:t>一人暮らし　⇒　家族の連絡先までしらない。</a:t>
            </a:r>
            <a:endParaRPr lang="en-US" altLang="ja-JP" dirty="0"/>
          </a:p>
          <a:p>
            <a:r>
              <a:rPr lang="ja-JP" altLang="en-US" dirty="0"/>
              <a:t>同居　⇒　区長、民生委員が家族にまずは相談、説明をする。</a:t>
            </a:r>
          </a:p>
        </p:txBody>
      </p:sp>
    </p:spTree>
    <p:extLst>
      <p:ext uri="{BB962C8B-B14F-4D97-AF65-F5344CB8AC3E}">
        <p14:creationId xmlns:p14="http://schemas.microsoft.com/office/powerpoint/2010/main" val="27708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うーん">
            <a:extLst>
              <a:ext uri="{FF2B5EF4-FFF2-40B4-BE49-F238E27FC236}">
                <a16:creationId xmlns:a16="http://schemas.microsoft.com/office/drawing/2014/main" id="{3427965E-011D-0F02-4908-74AB82403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940" y="3674269"/>
            <a:ext cx="2076060" cy="377666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6E6A6E0D-9729-423B-8C7F-DA4A569C615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a:t>GW</a:t>
            </a:r>
            <a:r>
              <a:rPr lang="ja-JP" altLang="en-US" dirty="0"/>
              <a:t>②「</a:t>
            </a:r>
            <a:r>
              <a:rPr lang="ja-JP" altLang="en-US" dirty="0">
                <a:solidFill>
                  <a:prstClr val="black"/>
                </a:solidFill>
                <a:latin typeface="游ゴシック Light" panose="020F0302020204030204"/>
                <a:ea typeface="游ゴシック Light" panose="020B0300000000000000" pitchFamily="50" charset="-128"/>
              </a:rPr>
              <a:t> ん？」「おやっ？」「あれ？」</a:t>
            </a:r>
            <a:br>
              <a:rPr lang="en-US" altLang="ja-JP" dirty="0">
                <a:solidFill>
                  <a:prstClr val="black"/>
                </a:solidFill>
                <a:latin typeface="游ゴシック Light" panose="020F0302020204030204"/>
                <a:ea typeface="游ゴシック Light" panose="020B0300000000000000" pitchFamily="50" charset="-128"/>
              </a:rPr>
            </a:br>
            <a:r>
              <a:rPr lang="ja-JP" altLang="en-US" dirty="0">
                <a:solidFill>
                  <a:prstClr val="black"/>
                </a:solidFill>
                <a:latin typeface="游ゴシック Light" panose="020F0302020204030204"/>
                <a:ea typeface="游ゴシック Light" panose="020B0300000000000000" pitchFamily="50" charset="-128"/>
              </a:rPr>
              <a:t>～一般的な人ならどうしますか？～</a:t>
            </a:r>
            <a:endParaRPr lang="ja-JP" altLang="en-US" dirty="0"/>
          </a:p>
        </p:txBody>
      </p:sp>
      <p:sp>
        <p:nvSpPr>
          <p:cNvPr id="5" name="コンテンツ プレースホルダー 4">
            <a:extLst>
              <a:ext uri="{FF2B5EF4-FFF2-40B4-BE49-F238E27FC236}">
                <a16:creationId xmlns:a16="http://schemas.microsoft.com/office/drawing/2014/main" id="{6C384E99-09DF-351F-3FF3-FF2986BDF18B}"/>
              </a:ext>
            </a:extLst>
          </p:cNvPr>
          <p:cNvSpPr>
            <a:spLocks noGrp="1"/>
          </p:cNvSpPr>
          <p:nvPr>
            <p:ph idx="1"/>
          </p:nvPr>
        </p:nvSpPr>
        <p:spPr/>
        <p:txBody>
          <a:bodyPr/>
          <a:lstStyle/>
          <a:p>
            <a:r>
              <a:rPr lang="ja-JP" altLang="en-US" dirty="0"/>
              <a:t>立場がない方は、いろいろな会合で把握？把握できるようなものがあるのか。手法があるのか。</a:t>
            </a:r>
            <a:endParaRPr lang="en-US" altLang="ja-JP" dirty="0"/>
          </a:p>
          <a:p>
            <a:r>
              <a:rPr lang="ja-JP" altLang="en-US" dirty="0"/>
              <a:t>誰が区長、民生委員、相談先がわからないのではないか。</a:t>
            </a:r>
            <a:endParaRPr lang="en-US" altLang="ja-JP" dirty="0"/>
          </a:p>
          <a:p>
            <a:r>
              <a:rPr lang="ja-JP" altLang="en-US" dirty="0"/>
              <a:t>相談先さえ分からないのではないか。</a:t>
            </a:r>
            <a:endParaRPr lang="en-US" altLang="ja-JP" dirty="0"/>
          </a:p>
          <a:p>
            <a:r>
              <a:rPr lang="ja-JP" altLang="en-US" dirty="0"/>
              <a:t>地域でお困りの方がいるが相談先がわからない。</a:t>
            </a:r>
            <a:endParaRPr lang="en-US" altLang="ja-JP" dirty="0"/>
          </a:p>
          <a:p>
            <a:endParaRPr lang="en-US" altLang="ja-JP" dirty="0"/>
          </a:p>
          <a:p>
            <a:r>
              <a:rPr lang="ja-JP" altLang="en-US" dirty="0"/>
              <a:t>おや？あれ？を思うだろうか・・・。ハードル</a:t>
            </a:r>
            <a:r>
              <a:rPr lang="en-US" altLang="ja-JP" dirty="0"/>
              <a:t>1</a:t>
            </a:r>
          </a:p>
          <a:p>
            <a:r>
              <a:rPr lang="ja-JP" altLang="en-US" dirty="0"/>
              <a:t>誰に、どこに相談したらいいのか。。ハードル</a:t>
            </a:r>
            <a:r>
              <a:rPr lang="en-US" altLang="ja-JP" dirty="0"/>
              <a:t>2</a:t>
            </a:r>
          </a:p>
        </p:txBody>
      </p:sp>
    </p:spTree>
    <p:extLst>
      <p:ext uri="{BB962C8B-B14F-4D97-AF65-F5344CB8AC3E}">
        <p14:creationId xmlns:p14="http://schemas.microsoft.com/office/powerpoint/2010/main" val="187095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うーん">
            <a:extLst>
              <a:ext uri="{FF2B5EF4-FFF2-40B4-BE49-F238E27FC236}">
                <a16:creationId xmlns:a16="http://schemas.microsoft.com/office/drawing/2014/main" id="{3427965E-011D-0F02-4908-74AB82403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940" y="3674269"/>
            <a:ext cx="2076060" cy="377666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6E6A6E0D-9729-423B-8C7F-DA4A569C615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a:t>GW</a:t>
            </a:r>
            <a:r>
              <a:rPr lang="ja-JP" altLang="en-US" dirty="0"/>
              <a:t>②「</a:t>
            </a:r>
            <a:r>
              <a:rPr lang="ja-JP" altLang="en-US" dirty="0">
                <a:solidFill>
                  <a:prstClr val="black"/>
                </a:solidFill>
                <a:latin typeface="游ゴシック Light" panose="020F0302020204030204"/>
                <a:ea typeface="游ゴシック Light" panose="020B0300000000000000" pitchFamily="50" charset="-128"/>
              </a:rPr>
              <a:t> ん？」「おやっ？」「あれ？」</a:t>
            </a:r>
            <a:br>
              <a:rPr lang="en-US" altLang="ja-JP" dirty="0">
                <a:solidFill>
                  <a:prstClr val="black"/>
                </a:solidFill>
                <a:latin typeface="游ゴシック Light" panose="020F0302020204030204"/>
                <a:ea typeface="游ゴシック Light" panose="020B0300000000000000" pitchFamily="50" charset="-128"/>
              </a:rPr>
            </a:br>
            <a:r>
              <a:rPr lang="ja-JP" altLang="en-US" dirty="0">
                <a:solidFill>
                  <a:prstClr val="black"/>
                </a:solidFill>
                <a:latin typeface="游ゴシック Light" panose="020F0302020204030204"/>
                <a:ea typeface="游ゴシック Light" panose="020B0300000000000000" pitchFamily="50" charset="-128"/>
              </a:rPr>
              <a:t>～一般的な人ならどうしますか？～</a:t>
            </a:r>
            <a:endParaRPr lang="ja-JP" altLang="en-US" dirty="0"/>
          </a:p>
        </p:txBody>
      </p:sp>
      <p:sp>
        <p:nvSpPr>
          <p:cNvPr id="5" name="コンテンツ プレースホルダー 4">
            <a:extLst>
              <a:ext uri="{FF2B5EF4-FFF2-40B4-BE49-F238E27FC236}">
                <a16:creationId xmlns:a16="http://schemas.microsoft.com/office/drawing/2014/main" id="{B338DADB-C139-5A82-6EC1-D1CD3DB06617}"/>
              </a:ext>
            </a:extLst>
          </p:cNvPr>
          <p:cNvSpPr>
            <a:spLocks noGrp="1"/>
          </p:cNvSpPr>
          <p:nvPr>
            <p:ph idx="1"/>
          </p:nvPr>
        </p:nvSpPr>
        <p:spPr/>
        <p:txBody>
          <a:bodyPr>
            <a:normAutofit/>
          </a:bodyPr>
          <a:lstStyle/>
          <a:p>
            <a:r>
              <a:rPr lang="ja-JP" altLang="en-US" dirty="0"/>
              <a:t>対象者　見守りの対象者になっているか。（町、社協の訪問対象者）　</a:t>
            </a:r>
            <a:r>
              <a:rPr lang="en-US" altLang="ja-JP" dirty="0"/>
              <a:t>※</a:t>
            </a:r>
            <a:r>
              <a:rPr lang="ja-JP" altLang="en-US" dirty="0"/>
              <a:t>防災会長、民生委員、区長</a:t>
            </a:r>
            <a:endParaRPr lang="en-US" altLang="ja-JP" dirty="0"/>
          </a:p>
          <a:p>
            <a:r>
              <a:rPr lang="ja-JP" altLang="en-US" dirty="0"/>
              <a:t>トラブル、事故がない限りはなかなか難しい。</a:t>
            </a:r>
            <a:endParaRPr lang="en-US" altLang="ja-JP" dirty="0"/>
          </a:p>
          <a:p>
            <a:r>
              <a:rPr lang="ja-JP" altLang="en-US" dirty="0"/>
              <a:t>サロン活動　⇒　役員会</a:t>
            </a:r>
            <a:endParaRPr lang="en-US" altLang="ja-JP" dirty="0"/>
          </a:p>
          <a:p>
            <a:r>
              <a:rPr lang="ja-JP" altLang="en-US" dirty="0"/>
              <a:t>ボランティア　⇒　役員会</a:t>
            </a:r>
            <a:endParaRPr lang="en-US" altLang="ja-JP" dirty="0"/>
          </a:p>
          <a:p>
            <a:r>
              <a:rPr lang="ja-JP" altLang="en-US" dirty="0"/>
              <a:t>お茶会　</a:t>
            </a:r>
            <a:endParaRPr lang="en-US" altLang="ja-JP" dirty="0"/>
          </a:p>
          <a:p>
            <a:pPr marL="0" indent="0">
              <a:buNone/>
            </a:pPr>
            <a:r>
              <a:rPr lang="ja-JP" altLang="en-US" dirty="0"/>
              <a:t>上記のような活動で情報共有等を行う。</a:t>
            </a:r>
            <a:endParaRPr lang="en-US" altLang="ja-JP" dirty="0"/>
          </a:p>
          <a:p>
            <a:pPr marL="0" indent="0">
              <a:buNone/>
            </a:pPr>
            <a:r>
              <a:rPr lang="ja-JP" altLang="en-US" dirty="0"/>
              <a:t>その後は区長、民生委員に説明するような流れ。</a:t>
            </a:r>
            <a:endParaRPr lang="en-US" altLang="ja-JP" dirty="0"/>
          </a:p>
        </p:txBody>
      </p:sp>
    </p:spTree>
    <p:extLst>
      <p:ext uri="{BB962C8B-B14F-4D97-AF65-F5344CB8AC3E}">
        <p14:creationId xmlns:p14="http://schemas.microsoft.com/office/powerpoint/2010/main" val="18000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413B2-AD06-9C74-B37C-F493FF504422}"/>
              </a:ext>
            </a:extLst>
          </p:cNvPr>
          <p:cNvSpPr>
            <a:spLocks noGrp="1"/>
          </p:cNvSpPr>
          <p:nvPr>
            <p:ph type="title"/>
          </p:nvPr>
        </p:nvSpPr>
        <p:spPr/>
        <p:txBody>
          <a:bodyPr>
            <a:normAutofit fontScale="90000"/>
          </a:bodyPr>
          <a:lstStyle/>
          <a:p>
            <a:r>
              <a:rPr lang="ja-JP" altLang="en-US" sz="4000" spc="-300" dirty="0"/>
              <a:t>協議体委員が考える</a:t>
            </a:r>
            <a:br>
              <a:rPr lang="en-US" altLang="ja-JP" sz="4000" spc="-300" dirty="0"/>
            </a:br>
            <a:r>
              <a:rPr lang="ja-JP" altLang="en-US" sz="4000" spc="-300" dirty="0"/>
              <a:t>「つながる手法・つながりやすくなる手法」について</a:t>
            </a:r>
            <a:endParaRPr kumimoji="1" lang="ja-JP" altLang="en-US" sz="4000" spc="-300" dirty="0"/>
          </a:p>
        </p:txBody>
      </p:sp>
      <p:sp>
        <p:nvSpPr>
          <p:cNvPr id="3" name="コンテンツ プレースホルダー 2">
            <a:extLst>
              <a:ext uri="{FF2B5EF4-FFF2-40B4-BE49-F238E27FC236}">
                <a16:creationId xmlns:a16="http://schemas.microsoft.com/office/drawing/2014/main" id="{7FAEDB57-677D-CB82-FC52-4E1B4AE9A8C4}"/>
              </a:ext>
            </a:extLst>
          </p:cNvPr>
          <p:cNvSpPr>
            <a:spLocks noGrp="1"/>
          </p:cNvSpPr>
          <p:nvPr>
            <p:ph idx="1"/>
          </p:nvPr>
        </p:nvSpPr>
        <p:spPr>
          <a:xfrm>
            <a:off x="838200" y="1816443"/>
            <a:ext cx="10515600" cy="4360520"/>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社協だより、七ヶ浜町広報、地区による会合での説明会。</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➨高齢者、障害者は気にかけあうシステムが出来ている。長い放置はなくなってきている。若い世代がこぼれがち。見守りが出来ていない。。。</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・リーフレット等、皆が目を引くようなものに！</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若い人の視点</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481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413B2-AD06-9C74-B37C-F493FF504422}"/>
              </a:ext>
            </a:extLst>
          </p:cNvPr>
          <p:cNvSpPr>
            <a:spLocks noGrp="1"/>
          </p:cNvSpPr>
          <p:nvPr>
            <p:ph type="title"/>
          </p:nvPr>
        </p:nvSpPr>
        <p:spPr/>
        <p:txBody>
          <a:bodyPr>
            <a:normAutofit fontScale="90000"/>
          </a:bodyPr>
          <a:lstStyle/>
          <a:p>
            <a:r>
              <a:rPr lang="ja-JP" altLang="en-US" sz="4000" spc="-300" dirty="0"/>
              <a:t>協議体委員が考える</a:t>
            </a:r>
            <a:br>
              <a:rPr lang="en-US" altLang="ja-JP" sz="4000" spc="-300" dirty="0"/>
            </a:br>
            <a:r>
              <a:rPr lang="ja-JP" altLang="en-US" sz="4000" spc="-300" dirty="0"/>
              <a:t>「つながる手法・つながりやすくなり手法」について</a:t>
            </a:r>
            <a:endParaRPr kumimoji="1" lang="ja-JP" altLang="en-US" sz="4000" spc="-300" dirty="0"/>
          </a:p>
        </p:txBody>
      </p:sp>
      <p:sp>
        <p:nvSpPr>
          <p:cNvPr id="3" name="コンテンツ プレースホルダー 2">
            <a:extLst>
              <a:ext uri="{FF2B5EF4-FFF2-40B4-BE49-F238E27FC236}">
                <a16:creationId xmlns:a16="http://schemas.microsoft.com/office/drawing/2014/main" id="{7FAEDB57-677D-CB82-FC52-4E1B4AE9A8C4}"/>
              </a:ext>
            </a:extLst>
          </p:cNvPr>
          <p:cNvSpPr>
            <a:spLocks noGrp="1"/>
          </p:cNvSpPr>
          <p:nvPr>
            <p:ph idx="1"/>
          </p:nvPr>
        </p:nvSpPr>
        <p:spPr>
          <a:xfrm>
            <a:off x="838200" y="1813268"/>
            <a:ext cx="10515600" cy="4351338"/>
          </a:xfrm>
        </p:spPr>
        <p:txBody>
          <a:bodyPr/>
          <a:lstStyle/>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・区長、民生委員に負担が多い。やってる人、本当にそう思っている？</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・区長、民生委員は信頼がある。</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・回覧板、ポストイン。➨　✕</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・回覧板は一言声をかけてから！！</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・組長／班長に地区の人に対して、情報収集。</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　組長／班長も巻き込んでいこう！</a:t>
            </a:r>
            <a:endParaRPr kumimoji="1" lang="en-US" altLang="ja-JP"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4321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413B2-AD06-9C74-B37C-F493FF504422}"/>
              </a:ext>
            </a:extLst>
          </p:cNvPr>
          <p:cNvSpPr>
            <a:spLocks noGrp="1"/>
          </p:cNvSpPr>
          <p:nvPr>
            <p:ph type="title"/>
          </p:nvPr>
        </p:nvSpPr>
        <p:spPr/>
        <p:txBody>
          <a:bodyPr>
            <a:normAutofit fontScale="90000"/>
          </a:bodyPr>
          <a:lstStyle/>
          <a:p>
            <a:r>
              <a:rPr lang="ja-JP" altLang="en-US" sz="4000" spc="-300" dirty="0"/>
              <a:t>協議体委員が考える</a:t>
            </a:r>
            <a:br>
              <a:rPr lang="en-US" altLang="ja-JP" sz="4000" spc="-300" dirty="0"/>
            </a:br>
            <a:r>
              <a:rPr lang="ja-JP" altLang="en-US" sz="4000" spc="-300" dirty="0"/>
              <a:t>「つながる手法・つながりやすくなり手法」について</a:t>
            </a:r>
            <a:endParaRPr kumimoji="1" lang="ja-JP" altLang="en-US" sz="4000" spc="-300" dirty="0"/>
          </a:p>
        </p:txBody>
      </p:sp>
      <p:sp>
        <p:nvSpPr>
          <p:cNvPr id="3" name="コンテンツ プレースホルダー 2">
            <a:extLst>
              <a:ext uri="{FF2B5EF4-FFF2-40B4-BE49-F238E27FC236}">
                <a16:creationId xmlns:a16="http://schemas.microsoft.com/office/drawing/2014/main" id="{7FAEDB57-677D-CB82-FC52-4E1B4AE9A8C4}"/>
              </a:ext>
            </a:extLst>
          </p:cNvPr>
          <p:cNvSpPr>
            <a:spLocks noGrp="1"/>
          </p:cNvSpPr>
          <p:nvPr>
            <p:ph idx="1"/>
          </p:nvPr>
        </p:nvSpPr>
        <p:spPr/>
        <p:txBody>
          <a:bodyPr/>
          <a:lstStyle/>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・広報活動は必須！！</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・住民から誰に相談していいのか？まずはここを解決！</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・相談窓口はどこなのか？</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・トラブル、問題ごとは区長、民生委員　⇒　✕</a:t>
            </a:r>
            <a:endParaRPr lang="en-US" altLang="ja-JP"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0825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313" y="292006"/>
            <a:ext cx="10487374" cy="5904656"/>
          </a:xfrm>
        </p:spPr>
      </p:pic>
      <p:sp>
        <p:nvSpPr>
          <p:cNvPr id="5" name="テキスト ボックス 4"/>
          <p:cNvSpPr txBox="1"/>
          <p:nvPr/>
        </p:nvSpPr>
        <p:spPr>
          <a:xfrm>
            <a:off x="4727848" y="6196662"/>
            <a:ext cx="5760640" cy="369332"/>
          </a:xfrm>
          <a:prstGeom prst="rect">
            <a:avLst/>
          </a:prstGeom>
          <a:noFill/>
        </p:spPr>
        <p:txBody>
          <a:bodyPr wrap="square" rtlCol="0">
            <a:spAutoFit/>
          </a:bodyPr>
          <a:lstStyle/>
          <a:p>
            <a:pPr algn="r"/>
            <a:r>
              <a:rPr lang="ja-JP" altLang="en-US" dirty="0">
                <a:latin typeface="+mn-ea"/>
              </a:rPr>
              <a:t>資料：</a:t>
            </a:r>
            <a:r>
              <a:rPr lang="en-US" altLang="ja-JP" dirty="0">
                <a:latin typeface="+mn-ea"/>
              </a:rPr>
              <a:t>LOCALISM.LAB </a:t>
            </a:r>
            <a:r>
              <a:rPr lang="ja-JP" altLang="en-US" dirty="0">
                <a:latin typeface="+mn-ea"/>
              </a:rPr>
              <a:t>代表　井岡仁志さん</a:t>
            </a:r>
          </a:p>
        </p:txBody>
      </p:sp>
    </p:spTree>
    <p:extLst>
      <p:ext uri="{BB962C8B-B14F-4D97-AF65-F5344CB8AC3E}">
        <p14:creationId xmlns:p14="http://schemas.microsoft.com/office/powerpoint/2010/main" val="286811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4FD96-D156-D557-6194-B224302D4F04}"/>
              </a:ext>
            </a:extLst>
          </p:cNvPr>
          <p:cNvSpPr>
            <a:spLocks noGrp="1"/>
          </p:cNvSpPr>
          <p:nvPr>
            <p:ph type="title"/>
          </p:nvPr>
        </p:nvSpPr>
        <p:spPr/>
        <p:txBody>
          <a:bodyPr/>
          <a:lstStyle/>
          <a:p>
            <a:r>
              <a:rPr kumimoji="1" lang="ja-JP" altLang="en-US" dirty="0"/>
              <a:t>本日の</a:t>
            </a:r>
            <a:r>
              <a:rPr kumimoji="1" lang="en-US" altLang="ja-JP" dirty="0"/>
              <a:t>GW</a:t>
            </a:r>
            <a:r>
              <a:rPr kumimoji="1" lang="ja-JP" altLang="en-US" dirty="0"/>
              <a:t>について</a:t>
            </a:r>
            <a:endParaRPr kumimoji="1" lang="en-US" altLang="ja-JP" dirty="0"/>
          </a:p>
        </p:txBody>
      </p:sp>
      <p:sp>
        <p:nvSpPr>
          <p:cNvPr id="3" name="コンテンツ プレースホルダー 2">
            <a:extLst>
              <a:ext uri="{FF2B5EF4-FFF2-40B4-BE49-F238E27FC236}">
                <a16:creationId xmlns:a16="http://schemas.microsoft.com/office/drawing/2014/main" id="{4851753A-D75F-30E4-6BEE-253B033C4C30}"/>
              </a:ext>
            </a:extLst>
          </p:cNvPr>
          <p:cNvSpPr>
            <a:spLocks noGrp="1"/>
          </p:cNvSpPr>
          <p:nvPr>
            <p:ph idx="1"/>
          </p:nvPr>
        </p:nvSpPr>
        <p:spPr/>
        <p:txBody>
          <a:bodyPr>
            <a:normAutofit/>
          </a:bodyPr>
          <a:lstStyle/>
          <a:p>
            <a:pPr marL="0" indent="0">
              <a:buNone/>
            </a:pPr>
            <a:r>
              <a:rPr lang="ja-JP" altLang="en-US" sz="5400" dirty="0">
                <a:solidFill>
                  <a:srgbClr val="FF0000"/>
                </a:solidFill>
              </a:rPr>
              <a:t>リーフレットに</a:t>
            </a:r>
            <a:endParaRPr lang="en-US" altLang="ja-JP" sz="5400" dirty="0">
              <a:solidFill>
                <a:srgbClr val="FF0000"/>
              </a:solidFill>
            </a:endParaRPr>
          </a:p>
          <a:p>
            <a:pPr marL="0" indent="0">
              <a:buNone/>
            </a:pPr>
            <a:r>
              <a:rPr lang="ja-JP" altLang="en-US" sz="5400" dirty="0">
                <a:solidFill>
                  <a:srgbClr val="FF0000"/>
                </a:solidFill>
              </a:rPr>
              <a:t>掲載する項目のアイディア出し</a:t>
            </a:r>
            <a:endParaRPr lang="en-US" altLang="ja-JP" sz="5400" dirty="0">
              <a:solidFill>
                <a:srgbClr val="FF0000"/>
              </a:solidFill>
            </a:endParaRPr>
          </a:p>
        </p:txBody>
      </p:sp>
    </p:spTree>
    <p:extLst>
      <p:ext uri="{BB962C8B-B14F-4D97-AF65-F5344CB8AC3E}">
        <p14:creationId xmlns:p14="http://schemas.microsoft.com/office/powerpoint/2010/main" val="320349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4FD96-D156-D557-6194-B224302D4F04}"/>
              </a:ext>
            </a:extLst>
          </p:cNvPr>
          <p:cNvSpPr>
            <a:spLocks noGrp="1"/>
          </p:cNvSpPr>
          <p:nvPr>
            <p:ph type="title"/>
          </p:nvPr>
        </p:nvSpPr>
        <p:spPr/>
        <p:txBody>
          <a:bodyPr/>
          <a:lstStyle/>
          <a:p>
            <a:r>
              <a:rPr kumimoji="1" lang="ja-JP" altLang="en-US" dirty="0"/>
              <a:t>本日の</a:t>
            </a:r>
            <a:r>
              <a:rPr kumimoji="1" lang="en-US" altLang="ja-JP" dirty="0"/>
              <a:t>GW</a:t>
            </a:r>
            <a:r>
              <a:rPr kumimoji="1" lang="ja-JP" altLang="en-US" dirty="0"/>
              <a:t>について</a:t>
            </a:r>
            <a:endParaRPr kumimoji="1" lang="en-US" altLang="ja-JP" dirty="0"/>
          </a:p>
        </p:txBody>
      </p:sp>
      <p:sp>
        <p:nvSpPr>
          <p:cNvPr id="3" name="コンテンツ プレースホルダー 2">
            <a:extLst>
              <a:ext uri="{FF2B5EF4-FFF2-40B4-BE49-F238E27FC236}">
                <a16:creationId xmlns:a16="http://schemas.microsoft.com/office/drawing/2014/main" id="{4851753A-D75F-30E4-6BEE-253B033C4C30}"/>
              </a:ext>
            </a:extLst>
          </p:cNvPr>
          <p:cNvSpPr>
            <a:spLocks noGrp="1"/>
          </p:cNvSpPr>
          <p:nvPr>
            <p:ph idx="1"/>
          </p:nvPr>
        </p:nvSpPr>
        <p:spPr/>
        <p:txBody>
          <a:bodyPr>
            <a:normAutofit fontScale="85000" lnSpcReduction="20000"/>
          </a:bodyPr>
          <a:lstStyle/>
          <a:p>
            <a:pPr marL="0" indent="0">
              <a:buNone/>
            </a:pPr>
            <a:r>
              <a:rPr lang="ja-JP" altLang="en-US" sz="5400" dirty="0">
                <a:solidFill>
                  <a:srgbClr val="FF0000"/>
                </a:solidFill>
              </a:rPr>
              <a:t>リーフレットに</a:t>
            </a:r>
            <a:endParaRPr lang="en-US" altLang="ja-JP" sz="5400" dirty="0">
              <a:solidFill>
                <a:srgbClr val="FF0000"/>
              </a:solidFill>
            </a:endParaRPr>
          </a:p>
          <a:p>
            <a:pPr marL="0" indent="0">
              <a:buNone/>
            </a:pPr>
            <a:r>
              <a:rPr lang="ja-JP" altLang="en-US" sz="5400" dirty="0">
                <a:solidFill>
                  <a:srgbClr val="FF0000"/>
                </a:solidFill>
              </a:rPr>
              <a:t>掲載する項目のアイディア出し</a:t>
            </a:r>
            <a:endParaRPr lang="en-US" altLang="ja-JP" sz="5400" dirty="0">
              <a:solidFill>
                <a:srgbClr val="FF0000"/>
              </a:solidFill>
            </a:endParaRPr>
          </a:p>
          <a:p>
            <a:pPr marL="0" indent="0">
              <a:buNone/>
            </a:pPr>
            <a:endParaRPr lang="en-US" altLang="ja-JP" sz="5400" dirty="0">
              <a:solidFill>
                <a:srgbClr val="FF0000"/>
              </a:solidFill>
            </a:endParaRPr>
          </a:p>
          <a:p>
            <a:pPr marL="0" indent="0">
              <a:buNone/>
            </a:pPr>
            <a:r>
              <a:rPr lang="ja-JP" altLang="en-US" sz="5400" dirty="0">
                <a:solidFill>
                  <a:srgbClr val="FF0000"/>
                </a:solidFill>
              </a:rPr>
              <a:t>キーワード</a:t>
            </a:r>
            <a:endParaRPr lang="en-US" altLang="ja-JP" sz="5400" dirty="0">
              <a:solidFill>
                <a:srgbClr val="FF0000"/>
              </a:solidFill>
            </a:endParaRPr>
          </a:p>
          <a:p>
            <a:pPr marL="0" indent="0">
              <a:buNone/>
            </a:pPr>
            <a:r>
              <a:rPr lang="ja-JP" altLang="en-US" sz="5400" dirty="0">
                <a:solidFill>
                  <a:srgbClr val="FF0000"/>
                </a:solidFill>
              </a:rPr>
              <a:t>・多様なつながり</a:t>
            </a:r>
            <a:endParaRPr lang="en-US" altLang="ja-JP" sz="5400" dirty="0">
              <a:solidFill>
                <a:srgbClr val="FF0000"/>
              </a:solidFill>
            </a:endParaRPr>
          </a:p>
          <a:p>
            <a:pPr marL="0" indent="0">
              <a:buNone/>
            </a:pPr>
            <a:r>
              <a:rPr lang="ja-JP" altLang="en-US" sz="5400" dirty="0">
                <a:solidFill>
                  <a:srgbClr val="FF0000"/>
                </a:solidFill>
              </a:rPr>
              <a:t>・住民向けのリーフレット</a:t>
            </a:r>
            <a:endParaRPr lang="en-US" altLang="ja-JP" sz="5400" dirty="0">
              <a:solidFill>
                <a:srgbClr val="FF0000"/>
              </a:solidFill>
            </a:endParaRPr>
          </a:p>
          <a:p>
            <a:pPr marL="0" indent="0">
              <a:buNone/>
            </a:pPr>
            <a:r>
              <a:rPr lang="ja-JP" altLang="en-US" sz="5400" dirty="0">
                <a:solidFill>
                  <a:srgbClr val="FF0000"/>
                </a:solidFill>
              </a:rPr>
              <a:t>・心に響く！！</a:t>
            </a:r>
            <a:endParaRPr lang="en-US" altLang="ja-JP" sz="5400" dirty="0">
              <a:solidFill>
                <a:srgbClr val="FF0000"/>
              </a:solidFill>
            </a:endParaRPr>
          </a:p>
        </p:txBody>
      </p:sp>
    </p:spTree>
    <p:extLst>
      <p:ext uri="{BB962C8B-B14F-4D97-AF65-F5344CB8AC3E}">
        <p14:creationId xmlns:p14="http://schemas.microsoft.com/office/powerpoint/2010/main" val="419244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FF88136-DC06-F2D5-D061-4E48C1F6DED4}"/>
              </a:ext>
            </a:extLst>
          </p:cNvPr>
          <p:cNvSpPr>
            <a:spLocks noGrp="1"/>
          </p:cNvSpPr>
          <p:nvPr>
            <p:ph type="title"/>
          </p:nvPr>
        </p:nvSpPr>
        <p:spPr>
          <a:xfrm>
            <a:off x="838200" y="2766218"/>
            <a:ext cx="10515600" cy="1325563"/>
          </a:xfrm>
        </p:spPr>
        <p:txBody>
          <a:bodyPr/>
          <a:lstStyle/>
          <a:p>
            <a:pPr algn="ctr"/>
            <a:r>
              <a:rPr lang="ja-JP" altLang="en-US" dirty="0"/>
              <a:t>前回、第</a:t>
            </a:r>
            <a:r>
              <a:rPr lang="en-US" altLang="ja-JP" dirty="0"/>
              <a:t>3</a:t>
            </a:r>
            <a:r>
              <a:rPr lang="ja-JP" altLang="en-US" dirty="0"/>
              <a:t>回協議体の振り返り</a:t>
            </a:r>
          </a:p>
        </p:txBody>
      </p:sp>
      <p:pic>
        <p:nvPicPr>
          <p:cNvPr id="1026" name="Picture 2" descr="はてなんだっけ">
            <a:extLst>
              <a:ext uri="{FF2B5EF4-FFF2-40B4-BE49-F238E27FC236}">
                <a16:creationId xmlns:a16="http://schemas.microsoft.com/office/drawing/2014/main" id="{04BDFCA8-6A96-CC18-7BAA-74D224ADB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300" y="3789842"/>
            <a:ext cx="2057400" cy="306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4FD96-D156-D557-6194-B224302D4F04}"/>
              </a:ext>
            </a:extLst>
          </p:cNvPr>
          <p:cNvSpPr>
            <a:spLocks noGrp="1"/>
          </p:cNvSpPr>
          <p:nvPr>
            <p:ph type="title"/>
          </p:nvPr>
        </p:nvSpPr>
        <p:spPr/>
        <p:txBody>
          <a:bodyPr anchor="ctr"/>
          <a:lstStyle/>
          <a:p>
            <a:r>
              <a:rPr kumimoji="1" lang="ja-JP" altLang="en-US" dirty="0"/>
              <a:t>本日の</a:t>
            </a:r>
            <a:r>
              <a:rPr kumimoji="1" lang="en-US" altLang="ja-JP" dirty="0"/>
              <a:t>GW</a:t>
            </a:r>
            <a:r>
              <a:rPr kumimoji="1" lang="ja-JP" altLang="en-US" dirty="0"/>
              <a:t>について</a:t>
            </a:r>
            <a:endParaRPr kumimoji="1" lang="en-US" altLang="ja-JP" dirty="0"/>
          </a:p>
        </p:txBody>
      </p:sp>
      <p:sp>
        <p:nvSpPr>
          <p:cNvPr id="3" name="コンテンツ プレースホルダー 2">
            <a:extLst>
              <a:ext uri="{FF2B5EF4-FFF2-40B4-BE49-F238E27FC236}">
                <a16:creationId xmlns:a16="http://schemas.microsoft.com/office/drawing/2014/main" id="{4851753A-D75F-30E4-6BEE-253B033C4C30}"/>
              </a:ext>
            </a:extLst>
          </p:cNvPr>
          <p:cNvSpPr>
            <a:spLocks noGrp="1"/>
          </p:cNvSpPr>
          <p:nvPr>
            <p:ph type="body" sz="half" idx="2"/>
          </p:nvPr>
        </p:nvSpPr>
        <p:spPr>
          <a:xfrm>
            <a:off x="839787" y="2057400"/>
            <a:ext cx="4933215" cy="3811588"/>
          </a:xfrm>
        </p:spPr>
        <p:txBody>
          <a:bodyPr>
            <a:normAutofit fontScale="85000" lnSpcReduction="10000"/>
          </a:bodyPr>
          <a:lstStyle/>
          <a:p>
            <a:pPr marL="0" indent="0">
              <a:buNone/>
            </a:pPr>
            <a:r>
              <a:rPr lang="ja-JP" altLang="en-US" sz="5400" dirty="0">
                <a:solidFill>
                  <a:srgbClr val="FF0000"/>
                </a:solidFill>
              </a:rPr>
              <a:t>どんな</a:t>
            </a:r>
            <a:endParaRPr lang="en-US" altLang="ja-JP" sz="5400" dirty="0">
              <a:solidFill>
                <a:srgbClr val="FF0000"/>
              </a:solidFill>
            </a:endParaRPr>
          </a:p>
          <a:p>
            <a:pPr marL="0" indent="0">
              <a:buNone/>
            </a:pPr>
            <a:r>
              <a:rPr lang="ja-JP" altLang="en-US" sz="5400" dirty="0">
                <a:solidFill>
                  <a:srgbClr val="FF0000"/>
                </a:solidFill>
              </a:rPr>
              <a:t>内容を盛り込み？</a:t>
            </a:r>
            <a:endParaRPr lang="en-US" altLang="ja-JP" sz="5400" dirty="0">
              <a:solidFill>
                <a:srgbClr val="FF0000"/>
              </a:solidFill>
            </a:endParaRPr>
          </a:p>
          <a:p>
            <a:pPr marL="0" indent="0">
              <a:buNone/>
            </a:pPr>
            <a:endParaRPr lang="en-US" altLang="ja-JP" sz="5400" dirty="0">
              <a:solidFill>
                <a:srgbClr val="FF0000"/>
              </a:solidFill>
            </a:endParaRPr>
          </a:p>
          <a:p>
            <a:pPr marL="0" indent="0">
              <a:buNone/>
            </a:pPr>
            <a:r>
              <a:rPr lang="ja-JP" altLang="en-US" sz="5400" dirty="0">
                <a:solidFill>
                  <a:srgbClr val="FF0000"/>
                </a:solidFill>
              </a:rPr>
              <a:t>目次を</a:t>
            </a:r>
            <a:endParaRPr lang="en-US" altLang="ja-JP" sz="5400" dirty="0">
              <a:solidFill>
                <a:srgbClr val="FF0000"/>
              </a:solidFill>
            </a:endParaRPr>
          </a:p>
          <a:p>
            <a:pPr marL="0" indent="0">
              <a:buNone/>
            </a:pPr>
            <a:r>
              <a:rPr lang="ja-JP" altLang="en-US" sz="5400" dirty="0">
                <a:solidFill>
                  <a:srgbClr val="FF0000"/>
                </a:solidFill>
              </a:rPr>
              <a:t>作ってみよう！</a:t>
            </a:r>
            <a:endParaRPr lang="en-US" altLang="ja-JP" sz="5400" dirty="0">
              <a:solidFill>
                <a:srgbClr val="FF0000"/>
              </a:solidFill>
            </a:endParaRPr>
          </a:p>
        </p:txBody>
      </p:sp>
      <p:sp>
        <p:nvSpPr>
          <p:cNvPr id="5" name="テキスト ボックス 4">
            <a:extLst>
              <a:ext uri="{FF2B5EF4-FFF2-40B4-BE49-F238E27FC236}">
                <a16:creationId xmlns:a16="http://schemas.microsoft.com/office/drawing/2014/main" id="{8550167F-3CD1-E1DB-F439-CA2ED882FE90}"/>
              </a:ext>
            </a:extLst>
          </p:cNvPr>
          <p:cNvSpPr txBox="1"/>
          <p:nvPr/>
        </p:nvSpPr>
        <p:spPr>
          <a:xfrm>
            <a:off x="6387152" y="1257300"/>
            <a:ext cx="5595582" cy="2554545"/>
          </a:xfrm>
          <a:prstGeom prst="rect">
            <a:avLst/>
          </a:prstGeom>
          <a:noFill/>
        </p:spPr>
        <p:txBody>
          <a:bodyPr wrap="square" rtlCol="0">
            <a:spAutoFit/>
          </a:bodyPr>
          <a:lstStyle/>
          <a:p>
            <a:r>
              <a:rPr lang="ja-JP" altLang="en-US" sz="3200" dirty="0">
                <a:latin typeface="HGPｺﾞｼｯｸE" panose="020B0900000000000000" pitchFamily="50" charset="-128"/>
                <a:ea typeface="HGPｺﾞｼｯｸE" panose="020B0900000000000000" pitchFamily="50" charset="-128"/>
              </a:rPr>
              <a:t>例）　タイトル？</a:t>
            </a:r>
            <a:endParaRPr lang="en-US" altLang="ja-JP" sz="3200" dirty="0">
              <a:latin typeface="HGPｺﾞｼｯｸE" panose="020B0900000000000000" pitchFamily="50" charset="-128"/>
              <a:ea typeface="HGPｺﾞｼｯｸE" panose="020B0900000000000000" pitchFamily="50" charset="-128"/>
            </a:endParaRPr>
          </a:p>
          <a:p>
            <a:r>
              <a:rPr kumimoji="1" lang="ja-JP" altLang="en-US" sz="3200" dirty="0">
                <a:latin typeface="HGPｺﾞｼｯｸE" panose="020B0900000000000000" pitchFamily="50" charset="-128"/>
                <a:ea typeface="HGPｺﾞｼｯｸE" panose="020B0900000000000000" pitchFamily="50" charset="-128"/>
              </a:rPr>
              <a:t>例）　内容？</a:t>
            </a:r>
            <a:endParaRPr kumimoji="1" lang="en-US" altLang="ja-JP" sz="3200" dirty="0">
              <a:latin typeface="HGPｺﾞｼｯｸE" panose="020B0900000000000000" pitchFamily="50" charset="-128"/>
              <a:ea typeface="HGPｺﾞｼｯｸE" panose="020B0900000000000000" pitchFamily="50" charset="-128"/>
            </a:endParaRPr>
          </a:p>
          <a:p>
            <a:r>
              <a:rPr lang="ja-JP" altLang="en-US" sz="3200" dirty="0">
                <a:latin typeface="HGPｺﾞｼｯｸE" panose="020B0900000000000000" pitchFamily="50" charset="-128"/>
                <a:ea typeface="HGPｺﾞｼｯｸE" panose="020B0900000000000000" pitchFamily="50" charset="-128"/>
              </a:rPr>
              <a:t>例）　イラスト？</a:t>
            </a:r>
            <a:endParaRPr lang="en-US" altLang="ja-JP" sz="3200" dirty="0">
              <a:latin typeface="HGPｺﾞｼｯｸE" panose="020B0900000000000000" pitchFamily="50" charset="-128"/>
              <a:ea typeface="HGPｺﾞｼｯｸE" panose="020B0900000000000000" pitchFamily="50" charset="-128"/>
            </a:endParaRPr>
          </a:p>
          <a:p>
            <a:r>
              <a:rPr kumimoji="1" lang="ja-JP" altLang="en-US" sz="3200" dirty="0">
                <a:latin typeface="HGPｺﾞｼｯｸE" panose="020B0900000000000000" pitchFamily="50" charset="-128"/>
                <a:ea typeface="HGPｺﾞｼｯｸE" panose="020B0900000000000000" pitchFamily="50" charset="-128"/>
              </a:rPr>
              <a:t>例）　こんな見守りがあるよ！</a:t>
            </a:r>
            <a:endParaRPr kumimoji="1" lang="en-US" altLang="ja-JP" sz="3200" dirty="0">
              <a:latin typeface="HGPｺﾞｼｯｸE" panose="020B0900000000000000" pitchFamily="50" charset="-128"/>
              <a:ea typeface="HGPｺﾞｼｯｸE" panose="020B0900000000000000" pitchFamily="50" charset="-128"/>
            </a:endParaRPr>
          </a:p>
          <a:p>
            <a:r>
              <a:rPr kumimoji="1" lang="ja-JP" altLang="en-US" sz="3200" dirty="0">
                <a:latin typeface="HGPｺﾞｼｯｸE" panose="020B0900000000000000" pitchFamily="50" charset="-128"/>
                <a:ea typeface="HGPｺﾞｼｯｸE" panose="020B0900000000000000" pitchFamily="50" charset="-128"/>
              </a:rPr>
              <a:t>例）　などなど</a:t>
            </a:r>
          </a:p>
        </p:txBody>
      </p:sp>
    </p:spTree>
    <p:extLst>
      <p:ext uri="{BB962C8B-B14F-4D97-AF65-F5344CB8AC3E}">
        <p14:creationId xmlns:p14="http://schemas.microsoft.com/office/powerpoint/2010/main" val="310695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1A88F-0A09-A5E8-8DB1-CD9FD90F1B90}"/>
              </a:ext>
            </a:extLst>
          </p:cNvPr>
          <p:cNvSpPr>
            <a:spLocks noGrp="1"/>
          </p:cNvSpPr>
          <p:nvPr>
            <p:ph type="title"/>
          </p:nvPr>
        </p:nvSpPr>
        <p:spPr/>
        <p:txBody>
          <a:bodyPr/>
          <a:lstStyle/>
          <a:p>
            <a:r>
              <a:rPr lang="ja-JP" altLang="en-US" dirty="0">
                <a:solidFill>
                  <a:srgbClr val="FF0000"/>
                </a:solidFill>
              </a:rPr>
              <a:t>リーフレットに</a:t>
            </a:r>
            <a:br>
              <a:rPr lang="en-US" altLang="ja-JP" dirty="0">
                <a:solidFill>
                  <a:srgbClr val="FF0000"/>
                </a:solidFill>
              </a:rPr>
            </a:br>
            <a:r>
              <a:rPr lang="ja-JP" altLang="en-US" dirty="0">
                <a:solidFill>
                  <a:srgbClr val="FF0000"/>
                </a:solidFill>
              </a:rPr>
              <a:t>掲載する項目のアイディア出し</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B85E5DF5-2F40-4AAE-2E50-4791EF1B799E}"/>
              </a:ext>
            </a:extLst>
          </p:cNvPr>
          <p:cNvSpPr>
            <a:spLocks noGrp="1"/>
          </p:cNvSpPr>
          <p:nvPr>
            <p:ph idx="1"/>
          </p:nvPr>
        </p:nvSpPr>
        <p:spPr/>
        <p:txBody>
          <a:bodyPr>
            <a:normAutofit fontScale="85000" lnSpcReduction="20000"/>
          </a:bodyPr>
          <a:lstStyle/>
          <a:p>
            <a:pPr marL="0" indent="0">
              <a:buNone/>
            </a:pPr>
            <a:r>
              <a:rPr kumimoji="1" lang="en-US" altLang="ja-JP" dirty="0"/>
              <a:t>(</a:t>
            </a:r>
            <a:r>
              <a:rPr lang="ja-JP" altLang="en-US" dirty="0"/>
              <a:t>発表者：伊藤芳夫</a:t>
            </a:r>
            <a:r>
              <a:rPr lang="en-US" altLang="ja-JP" dirty="0"/>
              <a:t>)</a:t>
            </a:r>
          </a:p>
          <a:p>
            <a:pPr marL="0" indent="0">
              <a:buNone/>
            </a:pPr>
            <a:r>
              <a:rPr kumimoji="1" lang="ja-JP" altLang="en-US" dirty="0"/>
              <a:t>・インパクト！！</a:t>
            </a:r>
            <a:endParaRPr kumimoji="1" lang="en-US" altLang="ja-JP" dirty="0"/>
          </a:p>
          <a:p>
            <a:pPr marL="0" indent="0">
              <a:buNone/>
            </a:pPr>
            <a:r>
              <a:rPr lang="ja-JP" altLang="en-US" dirty="0"/>
              <a:t>・困った時に誰にどこにの相談先</a:t>
            </a:r>
            <a:endParaRPr lang="en-US" altLang="ja-JP" dirty="0"/>
          </a:p>
          <a:p>
            <a:pPr marL="0" indent="0">
              <a:buNone/>
            </a:pPr>
            <a:r>
              <a:rPr kumimoji="1" lang="ja-JP" altLang="en-US" dirty="0"/>
              <a:t>・近所付き合いは良好ですか？⇒問いかけ、次につなげる。</a:t>
            </a:r>
            <a:endParaRPr kumimoji="1" lang="en-US" altLang="ja-JP" dirty="0"/>
          </a:p>
          <a:p>
            <a:pPr marL="0" indent="0">
              <a:buNone/>
            </a:pPr>
            <a:r>
              <a:rPr lang="ja-JP" altLang="en-US" dirty="0"/>
              <a:t>・おせっかい</a:t>
            </a:r>
            <a:endParaRPr lang="en-US" altLang="ja-JP" dirty="0"/>
          </a:p>
          <a:p>
            <a:pPr marL="0" indent="0">
              <a:buNone/>
            </a:pPr>
            <a:r>
              <a:rPr kumimoji="1" lang="ja-JP" altLang="en-US" dirty="0"/>
              <a:t>・おや？あれ？の部分</a:t>
            </a:r>
            <a:endParaRPr kumimoji="1" lang="en-US" altLang="ja-JP" dirty="0"/>
          </a:p>
          <a:p>
            <a:pPr marL="0" indent="0">
              <a:buNone/>
            </a:pPr>
            <a:r>
              <a:rPr lang="ja-JP" altLang="en-US" dirty="0"/>
              <a:t>・見てもらえなきゃ意味がない。</a:t>
            </a:r>
            <a:endParaRPr lang="en-US" altLang="ja-JP" dirty="0"/>
          </a:p>
          <a:p>
            <a:pPr marL="0" indent="0">
              <a:buNone/>
            </a:pPr>
            <a:r>
              <a:rPr kumimoji="1" lang="ja-JP" altLang="en-US" dirty="0"/>
              <a:t>⇒リーフレット作っても目に触れなければ意味がない！</a:t>
            </a:r>
            <a:endParaRPr kumimoji="1" lang="en-US" altLang="ja-JP" dirty="0"/>
          </a:p>
          <a:p>
            <a:pPr marL="0" indent="0">
              <a:buNone/>
            </a:pPr>
            <a:r>
              <a:rPr lang="ja-JP" altLang="en-US" dirty="0"/>
              <a:t>・配布方法、周知方法が重要！</a:t>
            </a:r>
            <a:endParaRPr lang="en-US" altLang="ja-JP" dirty="0"/>
          </a:p>
          <a:p>
            <a:pPr marL="0" indent="0">
              <a:buNone/>
            </a:pPr>
            <a:r>
              <a:rPr kumimoji="1" lang="ja-JP" altLang="en-US" dirty="0"/>
              <a:t>・チラシ的なもの！ポスター！⇒目に触れさせる。</a:t>
            </a:r>
            <a:endParaRPr kumimoji="1" lang="en-US" altLang="ja-JP" dirty="0"/>
          </a:p>
          <a:p>
            <a:pPr marL="0" indent="0">
              <a:buNone/>
            </a:pPr>
            <a:r>
              <a:rPr lang="ja-JP" altLang="en-US" dirty="0"/>
              <a:t>・作成したものをどう周知？大切！</a:t>
            </a:r>
            <a:endParaRPr kumimoji="1" lang="en-US" altLang="ja-JP" dirty="0"/>
          </a:p>
        </p:txBody>
      </p:sp>
    </p:spTree>
    <p:extLst>
      <p:ext uri="{BB962C8B-B14F-4D97-AF65-F5344CB8AC3E}">
        <p14:creationId xmlns:p14="http://schemas.microsoft.com/office/powerpoint/2010/main" val="377544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1A88F-0A09-A5E8-8DB1-CD9FD90F1B90}"/>
              </a:ext>
            </a:extLst>
          </p:cNvPr>
          <p:cNvSpPr>
            <a:spLocks noGrp="1"/>
          </p:cNvSpPr>
          <p:nvPr>
            <p:ph type="title"/>
          </p:nvPr>
        </p:nvSpPr>
        <p:spPr/>
        <p:txBody>
          <a:bodyPr/>
          <a:lstStyle/>
          <a:p>
            <a:r>
              <a:rPr lang="ja-JP" altLang="en-US" dirty="0">
                <a:solidFill>
                  <a:srgbClr val="FF0000"/>
                </a:solidFill>
              </a:rPr>
              <a:t>リーフレットに</a:t>
            </a:r>
            <a:br>
              <a:rPr lang="en-US" altLang="ja-JP" dirty="0">
                <a:solidFill>
                  <a:srgbClr val="FF0000"/>
                </a:solidFill>
              </a:rPr>
            </a:br>
            <a:r>
              <a:rPr lang="ja-JP" altLang="en-US" dirty="0">
                <a:solidFill>
                  <a:srgbClr val="FF0000"/>
                </a:solidFill>
              </a:rPr>
              <a:t>掲載する項目のアイディア出し</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B85E5DF5-2F40-4AAE-2E50-4791EF1B799E}"/>
              </a:ext>
            </a:extLst>
          </p:cNvPr>
          <p:cNvSpPr>
            <a:spLocks noGrp="1"/>
          </p:cNvSpPr>
          <p:nvPr>
            <p:ph idx="1"/>
          </p:nvPr>
        </p:nvSpPr>
        <p:spPr/>
        <p:txBody>
          <a:bodyPr/>
          <a:lstStyle/>
          <a:p>
            <a:pPr marL="0" indent="0">
              <a:buNone/>
            </a:pPr>
            <a:r>
              <a:rPr kumimoji="1" lang="ja-JP" altLang="en-US" dirty="0"/>
              <a:t>（発表者：渡邉　役場）</a:t>
            </a:r>
            <a:endParaRPr kumimoji="1" lang="en-US" altLang="ja-JP" dirty="0"/>
          </a:p>
          <a:p>
            <a:pPr marL="0" indent="0">
              <a:buNone/>
            </a:pPr>
            <a:r>
              <a:rPr lang="ja-JP" altLang="en-US" dirty="0"/>
              <a:t>・声掛けの重要性を周知する文言⇒高齢者のみではない、</a:t>
            </a:r>
            <a:endParaRPr lang="en-US" altLang="ja-JP" dirty="0"/>
          </a:p>
          <a:p>
            <a:pPr marL="0" indent="0">
              <a:buNone/>
            </a:pPr>
            <a:r>
              <a:rPr lang="ja-JP" altLang="en-US" dirty="0"/>
              <a:t>　広い範　囲のリーフレット</a:t>
            </a:r>
            <a:endParaRPr lang="en-US" altLang="ja-JP" dirty="0"/>
          </a:p>
          <a:p>
            <a:pPr marL="0" indent="0">
              <a:buNone/>
            </a:pPr>
            <a:r>
              <a:rPr lang="ja-JP" altLang="en-US" dirty="0"/>
              <a:t>・どう見てもらえるか？</a:t>
            </a:r>
            <a:endParaRPr lang="en-US" altLang="ja-JP" dirty="0"/>
          </a:p>
          <a:p>
            <a:pPr marL="0" indent="0">
              <a:buNone/>
            </a:pPr>
            <a:r>
              <a:rPr lang="ja-JP" altLang="en-US" dirty="0"/>
              <a:t>・つなぎ先がわからない。誰がいる？どこがある？</a:t>
            </a:r>
            <a:endParaRPr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248637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1A88F-0A09-A5E8-8DB1-CD9FD90F1B90}"/>
              </a:ext>
            </a:extLst>
          </p:cNvPr>
          <p:cNvSpPr>
            <a:spLocks noGrp="1"/>
          </p:cNvSpPr>
          <p:nvPr>
            <p:ph type="title"/>
          </p:nvPr>
        </p:nvSpPr>
        <p:spPr/>
        <p:txBody>
          <a:bodyPr/>
          <a:lstStyle/>
          <a:p>
            <a:r>
              <a:rPr lang="ja-JP" altLang="en-US" dirty="0">
                <a:solidFill>
                  <a:srgbClr val="FF0000"/>
                </a:solidFill>
              </a:rPr>
              <a:t>リーフレットに</a:t>
            </a:r>
            <a:br>
              <a:rPr lang="en-US" altLang="ja-JP" dirty="0">
                <a:solidFill>
                  <a:srgbClr val="FF0000"/>
                </a:solidFill>
              </a:rPr>
            </a:br>
            <a:r>
              <a:rPr lang="ja-JP" altLang="en-US" dirty="0">
                <a:solidFill>
                  <a:srgbClr val="FF0000"/>
                </a:solidFill>
              </a:rPr>
              <a:t>掲載する項目のアイディア出し</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B85E5DF5-2F40-4AAE-2E50-4791EF1B799E}"/>
              </a:ext>
            </a:extLst>
          </p:cNvPr>
          <p:cNvSpPr>
            <a:spLocks noGrp="1"/>
          </p:cNvSpPr>
          <p:nvPr>
            <p:ph idx="1"/>
          </p:nvPr>
        </p:nvSpPr>
        <p:spPr/>
        <p:txBody>
          <a:bodyPr>
            <a:normAutofit fontScale="92500" lnSpcReduction="20000"/>
          </a:bodyPr>
          <a:lstStyle/>
          <a:p>
            <a:pPr marL="0" indent="0">
              <a:buNone/>
            </a:pPr>
            <a:r>
              <a:rPr kumimoji="1" lang="ja-JP" altLang="en-US" dirty="0"/>
              <a:t>（発表者：土井さん）</a:t>
            </a:r>
            <a:endParaRPr kumimoji="1" lang="en-US" altLang="ja-JP" dirty="0"/>
          </a:p>
          <a:p>
            <a:pPr marL="0" indent="0">
              <a:buNone/>
            </a:pPr>
            <a:r>
              <a:rPr lang="ja-JP" altLang="en-US" dirty="0"/>
              <a:t>・</a:t>
            </a:r>
            <a:r>
              <a:rPr lang="en-US" altLang="ja-JP" dirty="0"/>
              <a:t>A3</a:t>
            </a:r>
            <a:r>
              <a:rPr lang="ja-JP" altLang="en-US" dirty="0"/>
              <a:t>　裏表</a:t>
            </a:r>
            <a:endParaRPr lang="en-US" altLang="ja-JP" dirty="0"/>
          </a:p>
          <a:p>
            <a:pPr marL="0" indent="0">
              <a:buNone/>
            </a:pPr>
            <a:r>
              <a:rPr kumimoji="1" lang="ja-JP" altLang="en-US" dirty="0"/>
              <a:t>・おや？</a:t>
            </a:r>
            <a:r>
              <a:rPr lang="ja-JP" altLang="en-US" dirty="0"/>
              <a:t>あれ？をいれる。</a:t>
            </a:r>
            <a:endParaRPr lang="en-US" altLang="ja-JP" dirty="0"/>
          </a:p>
          <a:p>
            <a:pPr marL="0" indent="0">
              <a:buNone/>
            </a:pPr>
            <a:r>
              <a:rPr kumimoji="1" lang="ja-JP" altLang="en-US" dirty="0"/>
              <a:t>・全戸配布</a:t>
            </a:r>
            <a:endParaRPr kumimoji="1" lang="en-US" altLang="ja-JP" dirty="0"/>
          </a:p>
          <a:p>
            <a:pPr marL="0" indent="0">
              <a:buNone/>
            </a:pPr>
            <a:r>
              <a:rPr lang="ja-JP" altLang="en-US" dirty="0"/>
              <a:t>・インパクト！</a:t>
            </a:r>
            <a:endParaRPr lang="en-US" altLang="ja-JP" dirty="0"/>
          </a:p>
          <a:p>
            <a:pPr marL="0" indent="0">
              <a:buNone/>
            </a:pPr>
            <a:r>
              <a:rPr kumimoji="1" lang="ja-JP" altLang="en-US" dirty="0"/>
              <a:t>・困っていることがあれば？</a:t>
            </a:r>
            <a:endParaRPr kumimoji="1" lang="en-US" altLang="ja-JP" dirty="0"/>
          </a:p>
          <a:p>
            <a:pPr marL="0" indent="0">
              <a:buNone/>
            </a:pPr>
            <a:r>
              <a:rPr lang="ja-JP" altLang="en-US" dirty="0"/>
              <a:t>・本人　⇒　友人、ボランティア　フローチャート　　</a:t>
            </a:r>
            <a:endParaRPr lang="en-US" altLang="ja-JP" dirty="0"/>
          </a:p>
          <a:p>
            <a:pPr marL="0" indent="0">
              <a:buNone/>
            </a:pPr>
            <a:r>
              <a:rPr lang="ja-JP" altLang="en-US" dirty="0"/>
              <a:t>・見やすさ　簡素化　</a:t>
            </a:r>
            <a:endParaRPr lang="en-US" altLang="ja-JP" dirty="0"/>
          </a:p>
          <a:p>
            <a:pPr marL="0" indent="0">
              <a:buNone/>
            </a:pPr>
            <a:r>
              <a:rPr kumimoji="1" lang="ja-JP" altLang="en-US" dirty="0"/>
              <a:t>・マスコット作成！！案内人を作成！例）カエル</a:t>
            </a:r>
            <a:endParaRPr kumimoji="1" lang="en-US" altLang="ja-JP" dirty="0"/>
          </a:p>
          <a:p>
            <a:pPr marL="0" indent="0">
              <a:buNone/>
            </a:pPr>
            <a:r>
              <a:rPr lang="ja-JP" altLang="en-US" dirty="0"/>
              <a:t>・</a:t>
            </a:r>
            <a:endParaRPr kumimoji="1" lang="ja-JP" altLang="en-US" dirty="0"/>
          </a:p>
        </p:txBody>
      </p:sp>
    </p:spTree>
    <p:extLst>
      <p:ext uri="{BB962C8B-B14F-4D97-AF65-F5344CB8AC3E}">
        <p14:creationId xmlns:p14="http://schemas.microsoft.com/office/powerpoint/2010/main" val="398250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1A88F-0A09-A5E8-8DB1-CD9FD90F1B90}"/>
              </a:ext>
            </a:extLst>
          </p:cNvPr>
          <p:cNvSpPr>
            <a:spLocks noGrp="1"/>
          </p:cNvSpPr>
          <p:nvPr>
            <p:ph type="title"/>
          </p:nvPr>
        </p:nvSpPr>
        <p:spPr/>
        <p:txBody>
          <a:bodyPr/>
          <a:lstStyle/>
          <a:p>
            <a:r>
              <a:rPr lang="ja-JP" altLang="en-US" dirty="0">
                <a:solidFill>
                  <a:srgbClr val="FF0000"/>
                </a:solidFill>
              </a:rPr>
              <a:t>リーフレットに</a:t>
            </a:r>
            <a:br>
              <a:rPr lang="en-US" altLang="ja-JP" dirty="0">
                <a:solidFill>
                  <a:srgbClr val="FF0000"/>
                </a:solidFill>
              </a:rPr>
            </a:br>
            <a:r>
              <a:rPr lang="ja-JP" altLang="en-US" dirty="0">
                <a:solidFill>
                  <a:srgbClr val="FF0000"/>
                </a:solidFill>
              </a:rPr>
              <a:t>掲載する項目のアイディア出し</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B85E5DF5-2F40-4AAE-2E50-4791EF1B799E}"/>
              </a:ext>
            </a:extLst>
          </p:cNvPr>
          <p:cNvSpPr>
            <a:spLocks noGrp="1"/>
          </p:cNvSpPr>
          <p:nvPr>
            <p:ph idx="1"/>
          </p:nvPr>
        </p:nvSpPr>
        <p:spPr>
          <a:xfrm>
            <a:off x="838200" y="1825624"/>
            <a:ext cx="10515600" cy="4793539"/>
          </a:xfrm>
        </p:spPr>
        <p:txBody>
          <a:bodyPr>
            <a:normAutofit fontScale="70000" lnSpcReduction="20000"/>
          </a:bodyPr>
          <a:lstStyle/>
          <a:p>
            <a:pPr marL="0" indent="0">
              <a:buNone/>
            </a:pPr>
            <a:r>
              <a:rPr kumimoji="1" lang="ja-JP" altLang="en-US" dirty="0"/>
              <a:t>（発表者：伊藤　役場）</a:t>
            </a:r>
            <a:endParaRPr kumimoji="1" lang="en-US" altLang="ja-JP" dirty="0"/>
          </a:p>
          <a:p>
            <a:pPr marL="0" indent="0">
              <a:buNone/>
            </a:pPr>
            <a:r>
              <a:rPr lang="ja-JP" altLang="en-US" dirty="0"/>
              <a:t>・文字多いのは</a:t>
            </a:r>
            <a:r>
              <a:rPr lang="en-US" altLang="ja-JP" dirty="0"/>
              <a:t>NG</a:t>
            </a:r>
            <a:r>
              <a:rPr lang="ja-JP" altLang="en-US" dirty="0"/>
              <a:t>！カラフル！簡単な言葉！</a:t>
            </a:r>
            <a:endParaRPr lang="en-US" altLang="ja-JP" dirty="0"/>
          </a:p>
          <a:p>
            <a:pPr marL="0" indent="0">
              <a:buNone/>
            </a:pPr>
            <a:r>
              <a:rPr lang="ja-JP" altLang="en-US" dirty="0"/>
              <a:t>・</a:t>
            </a:r>
            <a:r>
              <a:rPr lang="en-US" altLang="ja-JP" dirty="0"/>
              <a:t>A3</a:t>
            </a:r>
            <a:r>
              <a:rPr lang="ja-JP" altLang="en-US" dirty="0"/>
              <a:t>　</a:t>
            </a:r>
            <a:r>
              <a:rPr lang="en-US" altLang="ja-JP" dirty="0"/>
              <a:t>A4</a:t>
            </a:r>
            <a:r>
              <a:rPr lang="ja-JP" altLang="en-US" dirty="0"/>
              <a:t>　二つ折り</a:t>
            </a:r>
            <a:endParaRPr lang="en-US" altLang="ja-JP" dirty="0"/>
          </a:p>
          <a:p>
            <a:pPr marL="0" indent="0">
              <a:buNone/>
            </a:pPr>
            <a:r>
              <a:rPr lang="ja-JP" altLang="en-US" dirty="0"/>
              <a:t>・回覧板⇒ポストイン　</a:t>
            </a:r>
            <a:endParaRPr lang="en-US" altLang="ja-JP" dirty="0"/>
          </a:p>
          <a:p>
            <a:pPr marL="0" indent="0">
              <a:buNone/>
            </a:pPr>
            <a:r>
              <a:rPr lang="ja-JP" altLang="en-US" dirty="0"/>
              <a:t>・声掛けをして回してもなかなか・・・。</a:t>
            </a:r>
            <a:endParaRPr lang="en-US" altLang="ja-JP" dirty="0"/>
          </a:p>
          <a:p>
            <a:pPr marL="0" indent="0">
              <a:buNone/>
            </a:pPr>
            <a:r>
              <a:rPr lang="ja-JP" altLang="en-US" dirty="0"/>
              <a:t>・レイアウトの重要性</a:t>
            </a:r>
            <a:endParaRPr lang="en-US" altLang="ja-JP" dirty="0"/>
          </a:p>
          <a:p>
            <a:pPr marL="0" indent="0">
              <a:buNone/>
            </a:pPr>
            <a:r>
              <a:rPr lang="ja-JP" altLang="en-US" dirty="0"/>
              <a:t>・お宝のワード最高！</a:t>
            </a:r>
            <a:endParaRPr lang="en-US" altLang="ja-JP" dirty="0"/>
          </a:p>
          <a:p>
            <a:pPr marL="0" indent="0">
              <a:buNone/>
            </a:pPr>
            <a:r>
              <a:rPr lang="ja-JP" altLang="en-US" dirty="0"/>
              <a:t>・おや？⇒相談</a:t>
            </a:r>
            <a:endParaRPr lang="en-US" altLang="ja-JP" dirty="0"/>
          </a:p>
          <a:p>
            <a:pPr marL="0" indent="0">
              <a:buNone/>
            </a:pPr>
            <a:r>
              <a:rPr lang="ja-JP" altLang="en-US" dirty="0"/>
              <a:t>・自分の地区が入っていると親近感</a:t>
            </a:r>
            <a:endParaRPr lang="en-US" altLang="ja-JP" dirty="0"/>
          </a:p>
          <a:p>
            <a:pPr marL="0" indent="0">
              <a:buNone/>
            </a:pPr>
            <a:r>
              <a:rPr lang="ja-JP" altLang="en-US" dirty="0"/>
              <a:t>・</a:t>
            </a:r>
            <a:r>
              <a:rPr lang="en-US" altLang="ja-JP" dirty="0"/>
              <a:t>QR</a:t>
            </a:r>
            <a:r>
              <a:rPr lang="ja-JP" altLang="en-US" dirty="0"/>
              <a:t>コード⇒ホームページ</a:t>
            </a:r>
            <a:endParaRPr lang="en-US" altLang="ja-JP" dirty="0"/>
          </a:p>
          <a:p>
            <a:pPr marL="0" indent="0">
              <a:buNone/>
            </a:pPr>
            <a:r>
              <a:rPr lang="ja-JP" altLang="en-US" dirty="0"/>
              <a:t>・高齢者は紙面</a:t>
            </a:r>
            <a:endParaRPr lang="en-US" altLang="ja-JP" dirty="0"/>
          </a:p>
          <a:p>
            <a:pPr marL="0" indent="0">
              <a:buNone/>
            </a:pPr>
            <a:r>
              <a:rPr lang="ja-JP" altLang="en-US" dirty="0"/>
              <a:t>・相談先⇒　ともだち　身近な方</a:t>
            </a:r>
            <a:endParaRPr lang="en-US" altLang="ja-JP" dirty="0"/>
          </a:p>
          <a:p>
            <a:pPr marL="0" indent="0">
              <a:buNone/>
            </a:pPr>
            <a:r>
              <a:rPr lang="ja-JP" altLang="en-US" dirty="0"/>
              <a:t>・まずは連絡してみよう</a:t>
            </a:r>
            <a:endParaRPr lang="en-US" altLang="ja-JP" dirty="0"/>
          </a:p>
          <a:p>
            <a:pPr marL="0" indent="0">
              <a:buNone/>
            </a:pPr>
            <a:r>
              <a:rPr lang="ja-JP" altLang="en-US" dirty="0"/>
              <a:t>・備えあれば患いなしのワード</a:t>
            </a:r>
            <a:r>
              <a:rPr lang="en-US" altLang="ja-JP" dirty="0"/>
              <a:t>GOOD</a:t>
            </a:r>
            <a:r>
              <a:rPr lang="ja-JP" altLang="en-US" dirty="0"/>
              <a:t>！体験談、経験談の重要性！</a:t>
            </a:r>
            <a:endParaRPr lang="en-US" altLang="ja-JP" dirty="0"/>
          </a:p>
          <a:p>
            <a:pPr marL="0" indent="0">
              <a:buNone/>
            </a:pPr>
            <a:endParaRPr kumimoji="1" lang="ja-JP" altLang="en-US" dirty="0"/>
          </a:p>
        </p:txBody>
      </p:sp>
    </p:spTree>
    <p:extLst>
      <p:ext uri="{BB962C8B-B14F-4D97-AF65-F5344CB8AC3E}">
        <p14:creationId xmlns:p14="http://schemas.microsoft.com/office/powerpoint/2010/main" val="426062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FFBAB5-3BAA-0645-F67F-654789C7E040}"/>
              </a:ext>
            </a:extLst>
          </p:cNvPr>
          <p:cNvSpPr>
            <a:spLocks noGrp="1"/>
          </p:cNvSpPr>
          <p:nvPr>
            <p:ph type="title"/>
          </p:nvPr>
        </p:nvSpPr>
        <p:spPr/>
        <p:txBody>
          <a:bodyPr/>
          <a:lstStyle/>
          <a:p>
            <a:r>
              <a:rPr kumimoji="1" lang="ja-JP" altLang="en-US" dirty="0"/>
              <a:t>その他ご意見</a:t>
            </a:r>
          </a:p>
        </p:txBody>
      </p:sp>
      <p:sp>
        <p:nvSpPr>
          <p:cNvPr id="3" name="コンテンツ プレースホルダー 2">
            <a:extLst>
              <a:ext uri="{FF2B5EF4-FFF2-40B4-BE49-F238E27FC236}">
                <a16:creationId xmlns:a16="http://schemas.microsoft.com/office/drawing/2014/main" id="{5F7F4414-2126-37C5-EDA7-746DE8A0524E}"/>
              </a:ext>
            </a:extLst>
          </p:cNvPr>
          <p:cNvSpPr>
            <a:spLocks noGrp="1"/>
          </p:cNvSpPr>
          <p:nvPr>
            <p:ph idx="1"/>
          </p:nvPr>
        </p:nvSpPr>
        <p:spPr/>
        <p:txBody>
          <a:bodyPr/>
          <a:lstStyle/>
          <a:p>
            <a:r>
              <a:rPr kumimoji="1" lang="ja-JP" altLang="en-US" dirty="0"/>
              <a:t>気づきの情報（個人）がわからないと区長は動けない。</a:t>
            </a:r>
            <a:endParaRPr kumimoji="1" lang="en-US" altLang="ja-JP" dirty="0"/>
          </a:p>
          <a:p>
            <a:r>
              <a:rPr kumimoji="1" lang="ja-JP" altLang="en-US" dirty="0"/>
              <a:t>これまでの協議体の活動をＤＶＤ化をして、総会等で周知した方が色々な気づきに繋がるのではないか！</a:t>
            </a:r>
            <a:endParaRPr kumimoji="1" lang="en-US" altLang="ja-JP" dirty="0"/>
          </a:p>
          <a:p>
            <a:r>
              <a:rPr lang="ja-JP" altLang="en-US" dirty="0"/>
              <a:t>映像化！！</a:t>
            </a:r>
            <a:endParaRPr lang="en-US" altLang="ja-JP" dirty="0"/>
          </a:p>
          <a:p>
            <a:r>
              <a:rPr kumimoji="1" lang="ja-JP" altLang="en-US" dirty="0"/>
              <a:t>一回ではわからない！やっぱり何回も周知！周知！</a:t>
            </a:r>
            <a:endParaRPr kumimoji="1" lang="en-US" altLang="ja-JP" dirty="0"/>
          </a:p>
          <a:p>
            <a:endParaRPr kumimoji="1" lang="ja-JP" altLang="en-US" dirty="0"/>
          </a:p>
        </p:txBody>
      </p:sp>
    </p:spTree>
    <p:extLst>
      <p:ext uri="{BB962C8B-B14F-4D97-AF65-F5344CB8AC3E}">
        <p14:creationId xmlns:p14="http://schemas.microsoft.com/office/powerpoint/2010/main" val="1578691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D19358-389D-759C-FF3E-246AE2CA3BBC}"/>
              </a:ext>
            </a:extLst>
          </p:cNvPr>
          <p:cNvSpPr>
            <a:spLocks noGrp="1"/>
          </p:cNvSpPr>
          <p:nvPr>
            <p:ph type="title"/>
          </p:nvPr>
        </p:nvSpPr>
        <p:spPr/>
        <p:txBody>
          <a:bodyPr/>
          <a:lstStyle/>
          <a:p>
            <a:r>
              <a:rPr kumimoji="1" lang="ja-JP" altLang="en-US" dirty="0"/>
              <a:t>真壁さんより</a:t>
            </a:r>
          </a:p>
        </p:txBody>
      </p:sp>
      <p:sp>
        <p:nvSpPr>
          <p:cNvPr id="3" name="コンテンツ プレースホルダー 2">
            <a:extLst>
              <a:ext uri="{FF2B5EF4-FFF2-40B4-BE49-F238E27FC236}">
                <a16:creationId xmlns:a16="http://schemas.microsoft.com/office/drawing/2014/main" id="{D5D55BAA-3351-346A-5F34-4E1FCACD708D}"/>
              </a:ext>
            </a:extLst>
          </p:cNvPr>
          <p:cNvSpPr>
            <a:spLocks noGrp="1"/>
          </p:cNvSpPr>
          <p:nvPr>
            <p:ph idx="1"/>
          </p:nvPr>
        </p:nvSpPr>
        <p:spPr>
          <a:xfrm>
            <a:off x="409433" y="1419367"/>
            <a:ext cx="11782567" cy="4757596"/>
          </a:xfrm>
        </p:spPr>
        <p:txBody>
          <a:bodyPr>
            <a:normAutofit fontScale="92500"/>
          </a:bodyPr>
          <a:lstStyle/>
          <a:p>
            <a:r>
              <a:rPr lang="ja-JP" altLang="en-US" sz="4800" dirty="0"/>
              <a:t>南三陸町</a:t>
            </a:r>
            <a:endParaRPr lang="en-US" altLang="ja-JP" sz="4800" dirty="0"/>
          </a:p>
          <a:p>
            <a:pPr marL="0" indent="0">
              <a:buNone/>
            </a:pPr>
            <a:r>
              <a:rPr lang="ja-JP" altLang="en-US" sz="4800" dirty="0"/>
              <a:t>⇒ゆるやかな見守りについて漫画化！</a:t>
            </a:r>
            <a:endParaRPr lang="en-US" altLang="ja-JP" sz="4800" dirty="0"/>
          </a:p>
          <a:p>
            <a:pPr marL="0" indent="0">
              <a:buNone/>
            </a:pPr>
            <a:r>
              <a:rPr kumimoji="1" lang="ja-JP" altLang="en-US" sz="4800" dirty="0"/>
              <a:t>　⇒　</a:t>
            </a:r>
            <a:r>
              <a:rPr lang="ja-JP" altLang="en-US" sz="4800" dirty="0">
                <a:solidFill>
                  <a:srgbClr val="FF0000"/>
                </a:solidFill>
              </a:rPr>
              <a:t>アニメ化！！</a:t>
            </a:r>
            <a:r>
              <a:rPr lang="ja-JP" altLang="en-US" sz="4800" dirty="0"/>
              <a:t>（</a:t>
            </a:r>
            <a:r>
              <a:rPr lang="en-US" altLang="ja-JP" sz="4800" dirty="0"/>
              <a:t>DVD</a:t>
            </a:r>
            <a:r>
              <a:rPr lang="ja-JP" altLang="en-US" sz="4800" dirty="0"/>
              <a:t>化　</a:t>
            </a:r>
            <a:r>
              <a:rPr lang="en-US" altLang="ja-JP" sz="4800" dirty="0"/>
              <a:t>14</a:t>
            </a:r>
            <a:r>
              <a:rPr lang="ja-JP" altLang="en-US" sz="4800" dirty="0"/>
              <a:t>分）</a:t>
            </a:r>
            <a:endParaRPr lang="en-US" altLang="ja-JP" sz="4800" dirty="0"/>
          </a:p>
          <a:p>
            <a:pPr marL="0" indent="0">
              <a:buNone/>
            </a:pPr>
            <a:r>
              <a:rPr lang="ja-JP" altLang="en-US" sz="4800" dirty="0"/>
              <a:t>　　⇒　多世代に向けて感想を聞く会を実施</a:t>
            </a:r>
            <a:endParaRPr lang="en-US" altLang="ja-JP" sz="4800" dirty="0"/>
          </a:p>
          <a:p>
            <a:pPr marL="0" indent="0">
              <a:buNone/>
            </a:pPr>
            <a:endParaRPr lang="en-US" altLang="ja-JP" sz="4800" dirty="0"/>
          </a:p>
          <a:p>
            <a:pPr marL="0" indent="0">
              <a:buNone/>
            </a:pPr>
            <a:r>
              <a:rPr lang="en-US" altLang="ja-JP" sz="4800" dirty="0"/>
              <a:t>※</a:t>
            </a:r>
            <a:r>
              <a:rPr lang="ja-JP" altLang="en-US" sz="4800" dirty="0"/>
              <a:t>なんと低予算で作成ができた！！</a:t>
            </a:r>
            <a:endParaRPr lang="en-US" altLang="ja-JP" sz="4800" dirty="0"/>
          </a:p>
          <a:p>
            <a:pPr marL="0" indent="0">
              <a:buNone/>
            </a:pPr>
            <a:endParaRPr kumimoji="1" lang="ja-JP" altLang="en-US" sz="4800" dirty="0"/>
          </a:p>
        </p:txBody>
      </p:sp>
    </p:spTree>
    <p:extLst>
      <p:ext uri="{BB962C8B-B14F-4D97-AF65-F5344CB8AC3E}">
        <p14:creationId xmlns:p14="http://schemas.microsoft.com/office/powerpoint/2010/main" val="314784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D7E570E6-61D4-776E-A2E7-930A311E75AC}"/>
              </a:ext>
            </a:extLst>
          </p:cNvPr>
          <p:cNvSpPr/>
          <p:nvPr/>
        </p:nvSpPr>
        <p:spPr>
          <a:xfrm>
            <a:off x="809305" y="3999583"/>
            <a:ext cx="5248255" cy="2676820"/>
          </a:xfrm>
          <a:prstGeom prst="ellipse">
            <a:avLst/>
          </a:prstGeom>
          <a:solidFill>
            <a:schemeClr val="accent4">
              <a:alpha val="50000"/>
            </a:schemeClr>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t"/>
          <a:lstStyle/>
          <a:p>
            <a:pPr algn="ctr"/>
            <a:endParaRPr kumimoji="1" lang="en-US" altLang="ja-JP" sz="2000" dirty="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sz="2000" dirty="0">
                <a:solidFill>
                  <a:schemeClr val="tx1"/>
                </a:solidFill>
                <a:latin typeface="HGPｺﾞｼｯｸE" panose="020B0900000000000000" pitchFamily="50" charset="-128"/>
                <a:ea typeface="HGPｺﾞｼｯｸE" panose="020B0900000000000000" pitchFamily="50" charset="-128"/>
              </a:rPr>
              <a:t>周囲からの見守り</a:t>
            </a:r>
            <a:endParaRPr kumimoji="1" lang="en-US" altLang="ja-JP" sz="2000" dirty="0">
              <a:solidFill>
                <a:schemeClr val="tx1"/>
              </a:solidFill>
              <a:latin typeface="HGPｺﾞｼｯｸE" panose="020B0900000000000000" pitchFamily="50" charset="-128"/>
              <a:ea typeface="HGPｺﾞｼｯｸE" panose="020B0900000000000000" pitchFamily="50" charset="-128"/>
            </a:endParaRPr>
          </a:p>
          <a:p>
            <a:pPr algn="ctr"/>
            <a:endParaRPr kumimoji="1" lang="en-US" altLang="ja-JP" sz="2000" dirty="0">
              <a:solidFill>
                <a:schemeClr val="tx1"/>
              </a:solidFill>
              <a:latin typeface="HGPｺﾞｼｯｸE" panose="020B0900000000000000" pitchFamily="50" charset="-128"/>
              <a:ea typeface="HGPｺﾞｼｯｸE" panose="020B0900000000000000" pitchFamily="50" charset="-128"/>
            </a:endParaRPr>
          </a:p>
          <a:p>
            <a:pPr algn="ct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23" name="楕円 22">
            <a:extLst>
              <a:ext uri="{FF2B5EF4-FFF2-40B4-BE49-F238E27FC236}">
                <a16:creationId xmlns:a16="http://schemas.microsoft.com/office/drawing/2014/main" id="{A982E52E-3F2B-8A83-F330-67CC2E7FCE9A}"/>
              </a:ext>
            </a:extLst>
          </p:cNvPr>
          <p:cNvSpPr/>
          <p:nvPr/>
        </p:nvSpPr>
        <p:spPr>
          <a:xfrm>
            <a:off x="855743" y="1539038"/>
            <a:ext cx="5248255" cy="2578301"/>
          </a:xfrm>
          <a:prstGeom prst="ellipse">
            <a:avLst/>
          </a:prstGeom>
          <a:solidFill>
            <a:schemeClr val="accent4">
              <a:alpha val="50000"/>
            </a:schemeClr>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t"/>
          <a:lstStyle/>
          <a:p>
            <a:pPr algn="ctr"/>
            <a:r>
              <a:rPr kumimoji="1" lang="ja-JP" altLang="en-US" sz="2000" dirty="0">
                <a:solidFill>
                  <a:schemeClr val="tx1"/>
                </a:solidFill>
                <a:latin typeface="HGPｺﾞｼｯｸE" panose="020B0900000000000000" pitchFamily="50" charset="-128"/>
                <a:ea typeface="HGPｺﾞｼｯｸE" panose="020B0900000000000000" pitchFamily="50" charset="-128"/>
              </a:rPr>
              <a:t>交流の場</a:t>
            </a:r>
            <a:endParaRPr kumimoji="1" lang="en-US" altLang="ja-JP" sz="2000" dirty="0">
              <a:solidFill>
                <a:schemeClr val="tx1"/>
              </a:solidFill>
              <a:latin typeface="HGPｺﾞｼｯｸE" panose="020B0900000000000000" pitchFamily="50" charset="-128"/>
              <a:ea typeface="HGPｺﾞｼｯｸE" panose="020B0900000000000000" pitchFamily="50" charset="-128"/>
            </a:endParaRPr>
          </a:p>
          <a:p>
            <a:pPr algn="ct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2" name="タイトル 1">
            <a:extLst>
              <a:ext uri="{FF2B5EF4-FFF2-40B4-BE49-F238E27FC236}">
                <a16:creationId xmlns:a16="http://schemas.microsoft.com/office/drawing/2014/main" id="{EDB45797-BCF7-F783-2A57-1E507A3B1DF1}"/>
              </a:ext>
            </a:extLst>
          </p:cNvPr>
          <p:cNvSpPr>
            <a:spLocks noGrp="1"/>
          </p:cNvSpPr>
          <p:nvPr>
            <p:ph type="title"/>
          </p:nvPr>
        </p:nvSpPr>
        <p:spPr/>
        <p:txBody>
          <a:bodyPr/>
          <a:lstStyle/>
          <a:p>
            <a:r>
              <a:rPr kumimoji="1" lang="ja-JP" altLang="en-US" dirty="0"/>
              <a:t>見守りにはどんな方法があるのか</a:t>
            </a:r>
          </a:p>
        </p:txBody>
      </p:sp>
      <p:sp>
        <p:nvSpPr>
          <p:cNvPr id="14" name="四角形: 角を丸くする 13">
            <a:extLst>
              <a:ext uri="{FF2B5EF4-FFF2-40B4-BE49-F238E27FC236}">
                <a16:creationId xmlns:a16="http://schemas.microsoft.com/office/drawing/2014/main" id="{477F7527-B5DA-27A7-4E65-55DC6BB4EE77}"/>
              </a:ext>
            </a:extLst>
          </p:cNvPr>
          <p:cNvSpPr/>
          <p:nvPr/>
        </p:nvSpPr>
        <p:spPr>
          <a:xfrm>
            <a:off x="1493981" y="5110422"/>
            <a:ext cx="3952393" cy="1061357"/>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dirty="0">
                <a:solidFill>
                  <a:schemeClr val="tx1"/>
                </a:solidFill>
                <a:latin typeface="ＭＳ 明朝" panose="02020609040205080304" pitchFamily="17" charset="-128"/>
                <a:ea typeface="ＭＳ 明朝" panose="02020609040205080304" pitchFamily="17" charset="-128"/>
              </a:rPr>
              <a:t>高齢者や子育て中の方々等が集まる機会を提供し、そこで生活情報や安否確認をする方法です。</a:t>
            </a:r>
            <a:endParaRPr kumimoji="1" lang="ja-JP" altLang="en-US" dirty="0">
              <a:solidFill>
                <a:schemeClr val="tx1"/>
              </a:solidFill>
              <a:latin typeface="ＭＳ 明朝" panose="02020609040205080304" pitchFamily="17" charset="-128"/>
              <a:ea typeface="ＭＳ 明朝" panose="02020609040205080304" pitchFamily="17" charset="-128"/>
            </a:endParaRPr>
          </a:p>
        </p:txBody>
      </p:sp>
      <p:sp>
        <p:nvSpPr>
          <p:cNvPr id="17" name="楕円 16">
            <a:extLst>
              <a:ext uri="{FF2B5EF4-FFF2-40B4-BE49-F238E27FC236}">
                <a16:creationId xmlns:a16="http://schemas.microsoft.com/office/drawing/2014/main" id="{19231B1C-638E-C027-B1B8-DA74E1C29DF9}"/>
              </a:ext>
            </a:extLst>
          </p:cNvPr>
          <p:cNvSpPr/>
          <p:nvPr/>
        </p:nvSpPr>
        <p:spPr>
          <a:xfrm>
            <a:off x="6057560" y="1542839"/>
            <a:ext cx="5248255" cy="2640869"/>
          </a:xfrm>
          <a:prstGeom prst="ellipse">
            <a:avLst/>
          </a:prstGeom>
          <a:solidFill>
            <a:schemeClr val="accent4">
              <a:alpha val="50000"/>
            </a:schemeClr>
          </a:solidFill>
          <a:ln>
            <a:solidFill>
              <a:srgbClr val="FF9900"/>
            </a:solidFill>
          </a:ln>
        </p:spPr>
        <p:style>
          <a:lnRef idx="0">
            <a:scrgbClr r="0" g="0" b="0"/>
          </a:lnRef>
          <a:fillRef idx="0">
            <a:scrgbClr r="0" g="0" b="0"/>
          </a:fillRef>
          <a:effectRef idx="0">
            <a:scrgbClr r="0" g="0" b="0"/>
          </a:effectRef>
          <a:fontRef idx="minor">
            <a:schemeClr val="lt1"/>
          </a:fontRef>
        </p:style>
        <p:txBody>
          <a:bodyPr rtlCol="0" anchor="t"/>
          <a:lstStyle/>
          <a:p>
            <a:pPr algn="ctr"/>
            <a:r>
              <a:rPr kumimoji="1" lang="ja-JP" altLang="en-US" sz="2000" dirty="0">
                <a:solidFill>
                  <a:schemeClr val="tx1"/>
                </a:solidFill>
                <a:latin typeface="HGPｺﾞｼｯｸE" panose="020B0900000000000000" pitchFamily="50" charset="-128"/>
                <a:ea typeface="HGPｺﾞｼｯｸE" panose="020B0900000000000000" pitchFamily="50" charset="-128"/>
              </a:rPr>
              <a:t>声がけ</a:t>
            </a:r>
            <a:r>
              <a:rPr lang="ja-JP" altLang="en-US" sz="2000" dirty="0">
                <a:solidFill>
                  <a:schemeClr val="tx1"/>
                </a:solidFill>
                <a:latin typeface="HGPｺﾞｼｯｸE" panose="020B0900000000000000" pitchFamily="50" charset="-128"/>
                <a:ea typeface="HGPｺﾞｼｯｸE" panose="020B0900000000000000" pitchFamily="50" charset="-128"/>
              </a:rPr>
              <a:t>・あいさつ</a:t>
            </a:r>
            <a:endParaRPr lang="en-US" altLang="ja-JP" sz="2000" dirty="0">
              <a:solidFill>
                <a:schemeClr val="tx1"/>
              </a:solidFill>
              <a:latin typeface="HGPｺﾞｼｯｸE" panose="020B0900000000000000" pitchFamily="50" charset="-128"/>
              <a:ea typeface="HGPｺﾞｼｯｸE" panose="020B0900000000000000" pitchFamily="50" charset="-128"/>
            </a:endParaRPr>
          </a:p>
          <a:p>
            <a:pPr algn="ctr"/>
            <a:endParaRPr lang="en-US" altLang="ja-JP" dirty="0">
              <a:solidFill>
                <a:schemeClr val="tx1"/>
              </a:solidFill>
              <a:latin typeface="HGPｺﾞｼｯｸE" panose="020B0900000000000000" pitchFamily="50" charset="-128"/>
              <a:ea typeface="HGPｺﾞｼｯｸE" panose="020B0900000000000000" pitchFamily="50" charset="-128"/>
            </a:endParaRPr>
          </a:p>
          <a:p>
            <a:pPr algn="ctr"/>
            <a:endParaRPr lang="en-US" altLang="ja-JP" dirty="0">
              <a:solidFill>
                <a:schemeClr val="tx1"/>
              </a:solidFill>
              <a:latin typeface="HGPｺﾞｼｯｸE" panose="020B0900000000000000" pitchFamily="50" charset="-128"/>
              <a:ea typeface="HGPｺﾞｼｯｸE" panose="020B0900000000000000" pitchFamily="50" charset="-128"/>
            </a:endParaRPr>
          </a:p>
          <a:p>
            <a:pPr algn="ctr"/>
            <a:endParaRPr kumimoji="1" lang="ja-JP" altLang="en-US" dirty="0">
              <a:solidFill>
                <a:schemeClr val="tx1"/>
              </a:solidFill>
              <a:latin typeface="HGPｺﾞｼｯｸE" panose="020B0900000000000000" pitchFamily="50" charset="-128"/>
              <a:ea typeface="HGPｺﾞｼｯｸE" panose="020B0900000000000000" pitchFamily="50" charset="-128"/>
            </a:endParaRPr>
          </a:p>
        </p:txBody>
      </p:sp>
      <p:sp>
        <p:nvSpPr>
          <p:cNvPr id="12" name="四角形: 角を丸くする 11">
            <a:extLst>
              <a:ext uri="{FF2B5EF4-FFF2-40B4-BE49-F238E27FC236}">
                <a16:creationId xmlns:a16="http://schemas.microsoft.com/office/drawing/2014/main" id="{91765224-53AF-108F-C773-FC5953CA98C9}"/>
              </a:ext>
            </a:extLst>
          </p:cNvPr>
          <p:cNvSpPr/>
          <p:nvPr/>
        </p:nvSpPr>
        <p:spPr>
          <a:xfrm>
            <a:off x="1378857" y="2137679"/>
            <a:ext cx="4349193" cy="1536019"/>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dirty="0">
                <a:solidFill>
                  <a:schemeClr val="tx1"/>
                </a:solidFill>
                <a:latin typeface="ＭＳ 明朝" panose="02020609040205080304" pitchFamily="17" charset="-128"/>
                <a:ea typeface="ＭＳ 明朝" panose="02020609040205080304" pitchFamily="17" charset="-128"/>
              </a:rPr>
              <a:t>気になる人と直に接することなく、安否確認をしたり、生活状況を気にかける方法です。</a:t>
            </a:r>
          </a:p>
        </p:txBody>
      </p:sp>
      <p:sp>
        <p:nvSpPr>
          <p:cNvPr id="13" name="四角形: 角を丸くする 12">
            <a:extLst>
              <a:ext uri="{FF2B5EF4-FFF2-40B4-BE49-F238E27FC236}">
                <a16:creationId xmlns:a16="http://schemas.microsoft.com/office/drawing/2014/main" id="{307D57E3-EC89-E3B9-6D19-CD57308F2937}"/>
              </a:ext>
            </a:extLst>
          </p:cNvPr>
          <p:cNvSpPr/>
          <p:nvPr/>
        </p:nvSpPr>
        <p:spPr>
          <a:xfrm>
            <a:off x="6433508" y="2079701"/>
            <a:ext cx="4813790" cy="1758029"/>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800" dirty="0">
                <a:solidFill>
                  <a:schemeClr val="tx1"/>
                </a:solidFill>
                <a:latin typeface="ＭＳ 明朝" panose="02020609040205080304" pitchFamily="17" charset="-128"/>
                <a:ea typeface="ＭＳ 明朝" panose="02020609040205080304" pitchFamily="17" charset="-128"/>
              </a:rPr>
              <a:t>気になる人と会った時に、挨拶をしたり、声をかけたりする方法で、関係（コミュニケーション）づくりの第一歩となります。</a:t>
            </a:r>
          </a:p>
        </p:txBody>
      </p:sp>
      <p:sp>
        <p:nvSpPr>
          <p:cNvPr id="24" name="楕円 23">
            <a:extLst>
              <a:ext uri="{FF2B5EF4-FFF2-40B4-BE49-F238E27FC236}">
                <a16:creationId xmlns:a16="http://schemas.microsoft.com/office/drawing/2014/main" id="{DF546228-65FB-13FF-B88B-7709ABAD8AD7}"/>
              </a:ext>
            </a:extLst>
          </p:cNvPr>
          <p:cNvSpPr/>
          <p:nvPr/>
        </p:nvSpPr>
        <p:spPr>
          <a:xfrm>
            <a:off x="5999043" y="4156351"/>
            <a:ext cx="5248255" cy="2556886"/>
          </a:xfrm>
          <a:prstGeom prst="ellipse">
            <a:avLst/>
          </a:prstGeom>
          <a:solidFill>
            <a:schemeClr val="accent4">
              <a:alpha val="50000"/>
            </a:schemeClr>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t"/>
          <a:lstStyle/>
          <a:p>
            <a:pPr algn="ctr"/>
            <a:r>
              <a:rPr kumimoji="1" lang="ja-JP" altLang="en-US" sz="2000" dirty="0">
                <a:solidFill>
                  <a:schemeClr val="tx1"/>
                </a:solidFill>
                <a:latin typeface="HGPｺﾞｼｯｸE" panose="020B0900000000000000" pitchFamily="50" charset="-128"/>
                <a:ea typeface="HGPｺﾞｼｯｸE" panose="020B0900000000000000" pitchFamily="50" charset="-128"/>
              </a:rPr>
              <a:t>訪　問</a:t>
            </a:r>
          </a:p>
        </p:txBody>
      </p:sp>
      <p:sp>
        <p:nvSpPr>
          <p:cNvPr id="15" name="四角形: 角を丸くする 14">
            <a:extLst>
              <a:ext uri="{FF2B5EF4-FFF2-40B4-BE49-F238E27FC236}">
                <a16:creationId xmlns:a16="http://schemas.microsoft.com/office/drawing/2014/main" id="{063861E4-B337-6F1E-21BD-1EAA9DA15778}"/>
              </a:ext>
            </a:extLst>
          </p:cNvPr>
          <p:cNvSpPr/>
          <p:nvPr/>
        </p:nvSpPr>
        <p:spPr>
          <a:xfrm>
            <a:off x="6610229" y="4954269"/>
            <a:ext cx="4449657" cy="1312113"/>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dirty="0">
                <a:solidFill>
                  <a:schemeClr val="tx1"/>
                </a:solidFill>
                <a:latin typeface="ＭＳ 明朝" panose="02020609040205080304" pitchFamily="17" charset="-128"/>
                <a:ea typeface="ＭＳ 明朝" panose="02020609040205080304" pitchFamily="17" charset="-128"/>
              </a:rPr>
              <a:t>一人暮らしの高齢者等のお宅を訪問し、直接コミュニケーションを図りながら、時には相談を受けつつ、健康状態や生活状況などを把握する方法です</a:t>
            </a:r>
            <a:r>
              <a:rPr lang="ja-JP" altLang="en-US" sz="1600" dirty="0">
                <a:solidFill>
                  <a:schemeClr val="tx1"/>
                </a:solidFill>
                <a:latin typeface="ＭＳ 明朝" panose="02020609040205080304" pitchFamily="17" charset="-128"/>
                <a:ea typeface="ＭＳ 明朝" panose="02020609040205080304" pitchFamily="17" charset="-128"/>
              </a:rPr>
              <a:t>。</a:t>
            </a:r>
            <a:endParaRPr kumimoji="1" lang="ja-JP" altLang="en-US" sz="1600" dirty="0">
              <a:latin typeface="ＭＳ 明朝" panose="02020609040205080304" pitchFamily="17" charset="-128"/>
              <a:ea typeface="ＭＳ 明朝" panose="02020609040205080304" pitchFamily="17" charset="-128"/>
            </a:endParaRPr>
          </a:p>
        </p:txBody>
      </p:sp>
      <p:sp>
        <p:nvSpPr>
          <p:cNvPr id="25" name="テキスト ボックス 24">
            <a:extLst>
              <a:ext uri="{FF2B5EF4-FFF2-40B4-BE49-F238E27FC236}">
                <a16:creationId xmlns:a16="http://schemas.microsoft.com/office/drawing/2014/main" id="{1AA07CF5-7EC5-A0F6-2491-3FCE2A0B83C4}"/>
              </a:ext>
            </a:extLst>
          </p:cNvPr>
          <p:cNvSpPr txBox="1"/>
          <p:nvPr/>
        </p:nvSpPr>
        <p:spPr>
          <a:xfrm>
            <a:off x="2530572" y="3448143"/>
            <a:ext cx="7383486" cy="1015663"/>
          </a:xfrm>
          <a:prstGeom prst="rect">
            <a:avLst/>
          </a:prstGeom>
          <a:noFill/>
        </p:spPr>
        <p:txBody>
          <a:bodyPr wrap="square" rtlCol="0">
            <a:spAutoFit/>
          </a:bodyPr>
          <a:lstStyle/>
          <a:p>
            <a:pPr algn="ctr"/>
            <a:r>
              <a:rPr kumimoji="1" lang="ja-JP" altLang="en-US" sz="6000" spc="600" dirty="0">
                <a:ln>
                  <a:solidFill>
                    <a:srgbClr val="FFFF00"/>
                  </a:solidFill>
                </a:ln>
                <a:latin typeface="HGP創英角ﾎﾟｯﾌﾟ体" panose="040B0A00000000000000" pitchFamily="50" charset="-128"/>
                <a:ea typeface="HGP創英角ﾎﾟｯﾌﾟ体" panose="040B0A00000000000000" pitchFamily="50" charset="-128"/>
              </a:rPr>
              <a:t>ゆるやかな見守り</a:t>
            </a:r>
          </a:p>
        </p:txBody>
      </p:sp>
    </p:spTree>
    <p:extLst>
      <p:ext uri="{BB962C8B-B14F-4D97-AF65-F5344CB8AC3E}">
        <p14:creationId xmlns:p14="http://schemas.microsoft.com/office/powerpoint/2010/main" val="29138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DB9D47-DB2E-20B1-64A7-94D210BC898C}"/>
              </a:ext>
            </a:extLst>
          </p:cNvPr>
          <p:cNvSpPr>
            <a:spLocks noGrp="1"/>
          </p:cNvSpPr>
          <p:nvPr>
            <p:ph type="title"/>
          </p:nvPr>
        </p:nvSpPr>
        <p:spPr/>
        <p:txBody>
          <a:bodyPr/>
          <a:lstStyle/>
          <a:p>
            <a:r>
              <a:rPr kumimoji="1" lang="ja-JP" altLang="en-US" dirty="0"/>
              <a:t>ゆるやかな見守り</a:t>
            </a:r>
          </a:p>
        </p:txBody>
      </p:sp>
      <p:sp>
        <p:nvSpPr>
          <p:cNvPr id="3" name="コンテンツ プレースホルダー 2">
            <a:extLst>
              <a:ext uri="{FF2B5EF4-FFF2-40B4-BE49-F238E27FC236}">
                <a16:creationId xmlns:a16="http://schemas.microsoft.com/office/drawing/2014/main" id="{6F5208EC-D5D1-DDD4-D1DE-B81C786AD031}"/>
              </a:ext>
            </a:extLst>
          </p:cNvPr>
          <p:cNvSpPr>
            <a:spLocks noGrp="1"/>
          </p:cNvSpPr>
          <p:nvPr>
            <p:ph idx="1"/>
          </p:nvPr>
        </p:nvSpPr>
        <p:spPr>
          <a:xfrm>
            <a:off x="406400" y="1587500"/>
            <a:ext cx="6743700" cy="5270500"/>
          </a:xfrm>
        </p:spPr>
        <p:txBody>
          <a:bodyPr>
            <a:normAutofit lnSpcReduction="10000"/>
          </a:bodyPr>
          <a:lstStyle/>
          <a:p>
            <a:pPr marL="0" indent="0">
              <a:buNone/>
            </a:pPr>
            <a:r>
              <a:rPr kumimoji="1" lang="ja-JP" altLang="en-US" dirty="0"/>
              <a:t>○ゆるやかな見守りとは・・・</a:t>
            </a:r>
            <a:endParaRPr kumimoji="1" lang="en-US" altLang="ja-JP" dirty="0"/>
          </a:p>
          <a:p>
            <a:pPr marL="0" indent="0">
              <a:buNone/>
            </a:pPr>
            <a:r>
              <a:rPr lang="ja-JP" altLang="en-US" dirty="0"/>
              <a:t>　地域住民の皆様や地域の様々な方々が、日々の</a:t>
            </a:r>
            <a:r>
              <a:rPr kumimoji="1" lang="ja-JP" altLang="en-US" dirty="0"/>
              <a:t>生活などで、幅広い人を対象として</a:t>
            </a:r>
            <a:r>
              <a:rPr kumimoji="1" lang="ja-JP" altLang="en-US" dirty="0">
                <a:latin typeface="HGP創英角ｺﾞｼｯｸUB" panose="020B0900000000000000" pitchFamily="50" charset="-128"/>
                <a:ea typeface="HGP創英角ｺﾞｼｯｸUB" panose="020B0900000000000000" pitchFamily="50" charset="-128"/>
              </a:rPr>
              <a:t>「いつもと違う」「何かがおかしい」</a:t>
            </a:r>
            <a:r>
              <a:rPr kumimoji="1" lang="ja-JP" altLang="en-US" dirty="0"/>
              <a:t>と</a:t>
            </a:r>
            <a:r>
              <a:rPr kumimoji="1" lang="ja-JP" altLang="en-US" b="1" dirty="0">
                <a:solidFill>
                  <a:srgbClr val="FF0000"/>
                </a:solidFill>
              </a:rPr>
              <a:t>ちょっとした変化（異変）に気づくこと</a:t>
            </a:r>
            <a:r>
              <a:rPr kumimoji="1" lang="ja-JP" altLang="en-US" dirty="0"/>
              <a:t>がゆるやかな見守りです。</a:t>
            </a:r>
            <a:endParaRPr kumimoji="1" lang="en-US" altLang="ja-JP" dirty="0"/>
          </a:p>
          <a:p>
            <a:pPr marL="0" indent="0">
              <a:buNone/>
            </a:pPr>
            <a:endParaRPr lang="en-US" altLang="ja-JP" dirty="0"/>
          </a:p>
          <a:p>
            <a:pPr marL="0" indent="0">
              <a:buNone/>
            </a:pPr>
            <a:r>
              <a:rPr kumimoji="1" lang="ja-JP" altLang="en-US" dirty="0"/>
              <a:t>　小学生から高齢者の方まで、あらゆる世代の方が自らの生活の中で負担のない範囲で行えるのが特徴です。</a:t>
            </a:r>
            <a:endParaRPr kumimoji="1" lang="en-US" altLang="ja-JP" dirty="0"/>
          </a:p>
          <a:p>
            <a:pPr marL="0" indent="0">
              <a:buNone/>
            </a:pPr>
            <a:r>
              <a:rPr lang="ja-JP" altLang="en-US" dirty="0"/>
              <a:t>　見守りのすそ野を広げていくためにも、ゆるやかな見守りは、今まで以上に重要性が高まっています。</a:t>
            </a:r>
            <a:endParaRPr kumimoji="1" lang="en-US" altLang="ja-JP" dirty="0"/>
          </a:p>
          <a:p>
            <a:pPr marL="0" indent="0">
              <a:buNone/>
            </a:pPr>
            <a:endParaRPr kumimoji="1" lang="ja-JP" altLang="en-US" dirty="0"/>
          </a:p>
        </p:txBody>
      </p:sp>
      <p:pic>
        <p:nvPicPr>
          <p:cNvPr id="5" name="図 4">
            <a:extLst>
              <a:ext uri="{FF2B5EF4-FFF2-40B4-BE49-F238E27FC236}">
                <a16:creationId xmlns:a16="http://schemas.microsoft.com/office/drawing/2014/main" id="{5BF6B22C-60A8-91B4-A0FD-25149A507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382" y="2336800"/>
            <a:ext cx="4690534" cy="3517900"/>
          </a:xfrm>
          <a:prstGeom prst="rect">
            <a:avLst/>
          </a:prstGeom>
        </p:spPr>
      </p:pic>
    </p:spTree>
    <p:extLst>
      <p:ext uri="{BB962C8B-B14F-4D97-AF65-F5344CB8AC3E}">
        <p14:creationId xmlns:p14="http://schemas.microsoft.com/office/powerpoint/2010/main" val="150911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577DDD-5534-9633-C9D0-DBE40893F939}"/>
              </a:ext>
            </a:extLst>
          </p:cNvPr>
          <p:cNvSpPr>
            <a:spLocks noGrp="1"/>
          </p:cNvSpPr>
          <p:nvPr>
            <p:ph type="title"/>
          </p:nvPr>
        </p:nvSpPr>
        <p:spPr>
          <a:xfrm>
            <a:off x="476250" y="415925"/>
            <a:ext cx="11239500" cy="1325563"/>
          </a:xfrm>
        </p:spPr>
        <p:txBody>
          <a:bodyPr>
            <a:normAutofit fontScale="90000"/>
          </a:bodyPr>
          <a:lstStyle/>
          <a:p>
            <a:r>
              <a:rPr kumimoji="1" lang="ja-JP" altLang="en-US" dirty="0"/>
              <a:t>見守りで・・・</a:t>
            </a:r>
            <a:br>
              <a:rPr kumimoji="1" lang="en-US" altLang="ja-JP" dirty="0"/>
            </a:br>
            <a:r>
              <a:rPr lang="ja-JP" altLang="en-US" dirty="0"/>
              <a:t>「ん？」「おやっ？」「あれっ？」と思ったら</a:t>
            </a:r>
            <a:endParaRPr kumimoji="1" lang="ja-JP" altLang="en-US" dirty="0"/>
          </a:p>
        </p:txBody>
      </p:sp>
      <p:sp>
        <p:nvSpPr>
          <p:cNvPr id="3" name="コンテンツ プレースホルダー 2">
            <a:extLst>
              <a:ext uri="{FF2B5EF4-FFF2-40B4-BE49-F238E27FC236}">
                <a16:creationId xmlns:a16="http://schemas.microsoft.com/office/drawing/2014/main" id="{4B6FBE96-342A-DFE7-4C1A-C73158452AA4}"/>
              </a:ext>
            </a:extLst>
          </p:cNvPr>
          <p:cNvSpPr>
            <a:spLocks noGrp="1"/>
          </p:cNvSpPr>
          <p:nvPr>
            <p:ph idx="1"/>
          </p:nvPr>
        </p:nvSpPr>
        <p:spPr>
          <a:xfrm>
            <a:off x="838200" y="2408010"/>
            <a:ext cx="10515600" cy="2659290"/>
          </a:xfrm>
        </p:spPr>
        <p:txBody>
          <a:bodyPr>
            <a:normAutofit/>
          </a:bodyPr>
          <a:lstStyle/>
          <a:p>
            <a:pPr marL="0" indent="0">
              <a:buNone/>
            </a:pPr>
            <a:r>
              <a:rPr kumimoji="1" lang="ja-JP" altLang="en-US" sz="3900" dirty="0"/>
              <a:t>○まずは・・・</a:t>
            </a:r>
            <a:endParaRPr kumimoji="1" lang="en-US" altLang="ja-JP" sz="3900" dirty="0"/>
          </a:p>
          <a:p>
            <a:pPr marL="0" indent="0" algn="ctr">
              <a:buNone/>
            </a:pPr>
            <a:r>
              <a:rPr lang="ja-JP" altLang="en-US" sz="4400" dirty="0">
                <a:latin typeface="HGPｺﾞｼｯｸE" panose="020B0900000000000000" pitchFamily="50" charset="-128"/>
                <a:ea typeface="HGPｺﾞｼｯｸE" panose="020B0900000000000000" pitchFamily="50" charset="-128"/>
              </a:rPr>
              <a:t>　</a:t>
            </a:r>
            <a:r>
              <a:rPr lang="ja-JP" altLang="en-US" sz="6000" dirty="0">
                <a:latin typeface="HGPｺﾞｼｯｸE" panose="020B0900000000000000" pitchFamily="50" charset="-128"/>
                <a:ea typeface="HGPｺﾞｼｯｸE" panose="020B0900000000000000" pitchFamily="50" charset="-128"/>
              </a:rPr>
              <a:t>　</a:t>
            </a:r>
            <a:r>
              <a:rPr lang="ja-JP" altLang="en-US" sz="6000" dirty="0">
                <a:solidFill>
                  <a:srgbClr val="FF0000"/>
                </a:solidFill>
                <a:latin typeface="HGPｺﾞｼｯｸE" panose="020B0900000000000000" pitchFamily="50" charset="-128"/>
                <a:ea typeface="HGPｺﾞｼｯｸE" panose="020B0900000000000000" pitchFamily="50" charset="-128"/>
              </a:rPr>
              <a:t>「つぶやきを拾うこと」</a:t>
            </a:r>
            <a:endParaRPr lang="en-US" altLang="ja-JP" sz="6000" dirty="0">
              <a:solidFill>
                <a:srgbClr val="FF0000"/>
              </a:solidFill>
              <a:latin typeface="HGPｺﾞｼｯｸE" panose="020B0900000000000000" pitchFamily="50" charset="-128"/>
              <a:ea typeface="HGPｺﾞｼｯｸE" panose="020B0900000000000000" pitchFamily="50" charset="-128"/>
            </a:endParaRPr>
          </a:p>
          <a:p>
            <a:pPr marL="0" indent="0">
              <a:buNone/>
            </a:pPr>
            <a:r>
              <a:rPr kumimoji="1" lang="ja-JP" altLang="en-US" dirty="0"/>
              <a:t>　</a:t>
            </a:r>
            <a:endParaRPr lang="en-US" altLang="ja-JP" dirty="0"/>
          </a:p>
          <a:p>
            <a:pPr marL="0" indent="0">
              <a:buNone/>
            </a:pPr>
            <a:r>
              <a:rPr lang="ja-JP" altLang="en-US" dirty="0"/>
              <a:t>　　</a:t>
            </a:r>
            <a:endParaRPr lang="en-US" altLang="ja-JP" dirty="0"/>
          </a:p>
        </p:txBody>
      </p:sp>
      <p:sp>
        <p:nvSpPr>
          <p:cNvPr id="4" name="コンテンツ プレースホルダー 2">
            <a:extLst>
              <a:ext uri="{FF2B5EF4-FFF2-40B4-BE49-F238E27FC236}">
                <a16:creationId xmlns:a16="http://schemas.microsoft.com/office/drawing/2014/main" id="{C6E588D0-5264-6254-5C19-9C0D8160C957}"/>
              </a:ext>
            </a:extLst>
          </p:cNvPr>
          <p:cNvSpPr txBox="1">
            <a:spLocks/>
          </p:cNvSpPr>
          <p:nvPr/>
        </p:nvSpPr>
        <p:spPr>
          <a:xfrm>
            <a:off x="1498600" y="4874984"/>
            <a:ext cx="8128000" cy="181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45919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C9E344-360D-01AB-6C71-BC26D85248A2}"/>
              </a:ext>
            </a:extLst>
          </p:cNvPr>
          <p:cNvSpPr>
            <a:spLocks noGrp="1"/>
          </p:cNvSpPr>
          <p:nvPr>
            <p:ph type="title"/>
          </p:nvPr>
        </p:nvSpPr>
        <p:spPr>
          <a:xfrm>
            <a:off x="139700" y="365125"/>
            <a:ext cx="11963400" cy="1325563"/>
          </a:xfrm>
        </p:spPr>
        <p:txBody>
          <a:bodyPr>
            <a:normAutofit/>
          </a:bodyPr>
          <a:lstStyle/>
          <a:p>
            <a:r>
              <a:rPr kumimoji="1" lang="ja-JP" altLang="en-US" dirty="0"/>
              <a:t>「</a:t>
            </a:r>
            <a:r>
              <a:rPr lang="ja-JP" altLang="en-US" dirty="0"/>
              <a:t>ん？」「おやっ？」「あれ？」と思ったら？</a:t>
            </a:r>
            <a:endParaRPr kumimoji="1" lang="ja-JP" altLang="en-US" dirty="0"/>
          </a:p>
        </p:txBody>
      </p:sp>
      <p:sp>
        <p:nvSpPr>
          <p:cNvPr id="3" name="コンテンツ プレースホルダー 2">
            <a:extLst>
              <a:ext uri="{FF2B5EF4-FFF2-40B4-BE49-F238E27FC236}">
                <a16:creationId xmlns:a16="http://schemas.microsoft.com/office/drawing/2014/main" id="{A5EA388D-BDE9-7580-E6ED-B0C48C84AE00}"/>
              </a:ext>
            </a:extLst>
          </p:cNvPr>
          <p:cNvSpPr>
            <a:spLocks noGrp="1"/>
          </p:cNvSpPr>
          <p:nvPr>
            <p:ph idx="1"/>
          </p:nvPr>
        </p:nvSpPr>
        <p:spPr>
          <a:xfrm>
            <a:off x="1016000" y="2857500"/>
            <a:ext cx="10160000" cy="1143000"/>
          </a:xfrm>
        </p:spPr>
        <p:txBody>
          <a:bodyPr>
            <a:normAutofit/>
          </a:bodyPr>
          <a:lstStyle/>
          <a:p>
            <a:pPr marL="0" indent="0" algn="ctr">
              <a:buNone/>
            </a:pPr>
            <a:r>
              <a:rPr lang="ja-JP" altLang="en-US" sz="6000" dirty="0">
                <a:solidFill>
                  <a:srgbClr val="FF0000"/>
                </a:solidFill>
                <a:latin typeface="ＭＳ ゴシック" panose="020B0609070205080204" pitchFamily="49" charset="-128"/>
                <a:ea typeface="ＭＳ ゴシック" panose="020B0609070205080204" pitchFamily="49" charset="-128"/>
              </a:rPr>
              <a:t>皆さんならどうしますか？</a:t>
            </a:r>
            <a:endParaRPr lang="en-US" altLang="ja-JP" sz="6000" dirty="0">
              <a:solidFill>
                <a:srgbClr val="FF0000"/>
              </a:solidFill>
              <a:latin typeface="ＭＳ ゴシック" panose="020B0609070205080204" pitchFamily="49" charset="-128"/>
              <a:ea typeface="ＭＳ ゴシック" panose="020B0609070205080204" pitchFamily="49" charset="-128"/>
            </a:endParaRPr>
          </a:p>
        </p:txBody>
      </p:sp>
      <p:pic>
        <p:nvPicPr>
          <p:cNvPr id="4100" name="Picture 4" descr="うーん">
            <a:extLst>
              <a:ext uri="{FF2B5EF4-FFF2-40B4-BE49-F238E27FC236}">
                <a16:creationId xmlns:a16="http://schemas.microsoft.com/office/drawing/2014/main" id="{9F310AF3-7B52-0E1C-308D-74BC6425C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493" y="3771900"/>
            <a:ext cx="2571732" cy="467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0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00DBD-6EE2-AAF3-4FE6-FBC0A809A255}"/>
              </a:ext>
            </a:extLst>
          </p:cNvPr>
          <p:cNvSpPr>
            <a:spLocks noGrp="1"/>
          </p:cNvSpPr>
          <p:nvPr>
            <p:ph type="title"/>
          </p:nvPr>
        </p:nvSpPr>
        <p:spPr/>
        <p:txBody>
          <a:bodyPr/>
          <a:lstStyle/>
          <a:p>
            <a:pPr algn="ctr"/>
            <a:r>
              <a:rPr lang="en-US" altLang="ja-JP" dirty="0"/>
              <a:t>GW</a:t>
            </a:r>
            <a:r>
              <a:rPr lang="ja-JP" altLang="en-US" dirty="0"/>
              <a:t>①「</a:t>
            </a:r>
            <a:r>
              <a:rPr kumimoji="1" lang="ja-JP" altLang="en-US"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ん？」「おやっ？」「あれ？」</a:t>
            </a:r>
            <a:br>
              <a:rPr kumimoji="1" lang="en-US" altLang="ja-JP"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～皆さんならどうしますか？～</a:t>
            </a:r>
            <a:endParaRPr kumimoji="1" lang="ja-JP" altLang="en-US" dirty="0"/>
          </a:p>
        </p:txBody>
      </p:sp>
      <p:sp>
        <p:nvSpPr>
          <p:cNvPr id="3" name="コンテンツ プレースホルダー 2">
            <a:extLst>
              <a:ext uri="{FF2B5EF4-FFF2-40B4-BE49-F238E27FC236}">
                <a16:creationId xmlns:a16="http://schemas.microsoft.com/office/drawing/2014/main" id="{8159F7A1-3083-8B4E-4838-F43ACFEB91E4}"/>
              </a:ext>
            </a:extLst>
          </p:cNvPr>
          <p:cNvSpPr>
            <a:spLocks noGrp="1"/>
          </p:cNvSpPr>
          <p:nvPr>
            <p:ph idx="1"/>
          </p:nvPr>
        </p:nvSpPr>
        <p:spPr/>
        <p:txBody>
          <a:bodyPr/>
          <a:lstStyle/>
          <a:p>
            <a:r>
              <a:rPr kumimoji="1" lang="ja-JP" altLang="en-US" dirty="0"/>
              <a:t>介護予防教室に相談がある。</a:t>
            </a:r>
            <a:endParaRPr kumimoji="1" lang="en-US" altLang="ja-JP" dirty="0"/>
          </a:p>
          <a:p>
            <a:r>
              <a:rPr kumimoji="1" lang="ja-JP" altLang="en-US" dirty="0"/>
              <a:t>サロンで相談がある。</a:t>
            </a:r>
            <a:endParaRPr lang="en-US" altLang="ja-JP" dirty="0"/>
          </a:p>
          <a:p>
            <a:r>
              <a:rPr kumimoji="1" lang="ja-JP" altLang="en-US" dirty="0"/>
              <a:t>区長、民生委員、婦人会、団体、隣近所・・・等</a:t>
            </a:r>
            <a:endParaRPr kumimoji="1" lang="en-US" altLang="ja-JP" dirty="0"/>
          </a:p>
          <a:p>
            <a:pPr marL="0" indent="0">
              <a:buNone/>
            </a:pPr>
            <a:r>
              <a:rPr lang="ja-JP" altLang="en-US" dirty="0"/>
              <a:t>　</a:t>
            </a:r>
            <a:r>
              <a:rPr lang="ja-JP" altLang="en-US" dirty="0">
                <a:solidFill>
                  <a:srgbClr val="FF0000"/>
                </a:solidFill>
              </a:rPr>
              <a:t>上記の団体から話が上がった時には地域包括支援センター、又は健康増進課に連絡がいく流れが出来ている。</a:t>
            </a:r>
            <a:endParaRPr kumimoji="1" lang="en-US" altLang="ja-JP" dirty="0">
              <a:solidFill>
                <a:srgbClr val="FF0000"/>
              </a:solidFill>
            </a:endParaRPr>
          </a:p>
        </p:txBody>
      </p:sp>
    </p:spTree>
    <p:extLst>
      <p:ext uri="{BB962C8B-B14F-4D97-AF65-F5344CB8AC3E}">
        <p14:creationId xmlns:p14="http://schemas.microsoft.com/office/powerpoint/2010/main" val="341447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00DBD-6EE2-AAF3-4FE6-FBC0A809A255}"/>
              </a:ext>
            </a:extLst>
          </p:cNvPr>
          <p:cNvSpPr>
            <a:spLocks noGrp="1"/>
          </p:cNvSpPr>
          <p:nvPr>
            <p:ph type="title"/>
          </p:nvPr>
        </p:nvSpPr>
        <p:spPr/>
        <p:txBody>
          <a:bodyPr/>
          <a:lstStyle/>
          <a:p>
            <a:pPr algn="ctr"/>
            <a:r>
              <a:rPr lang="en-US" altLang="ja-JP" dirty="0"/>
              <a:t>GW</a:t>
            </a:r>
            <a:r>
              <a:rPr lang="ja-JP" altLang="en-US" dirty="0"/>
              <a:t>①「</a:t>
            </a:r>
            <a:r>
              <a:rPr kumimoji="1" lang="ja-JP" altLang="en-US"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ん？」「おやっ？」「あれ？」</a:t>
            </a:r>
            <a:br>
              <a:rPr kumimoji="1" lang="en-US" altLang="ja-JP"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～皆さんならどうしますか？～</a:t>
            </a:r>
            <a:endParaRPr kumimoji="1" lang="ja-JP" altLang="en-US" dirty="0"/>
          </a:p>
        </p:txBody>
      </p:sp>
      <p:sp>
        <p:nvSpPr>
          <p:cNvPr id="3" name="コンテンツ プレースホルダー 2">
            <a:extLst>
              <a:ext uri="{FF2B5EF4-FFF2-40B4-BE49-F238E27FC236}">
                <a16:creationId xmlns:a16="http://schemas.microsoft.com/office/drawing/2014/main" id="{8159F7A1-3083-8B4E-4838-F43ACFEB91E4}"/>
              </a:ext>
            </a:extLst>
          </p:cNvPr>
          <p:cNvSpPr>
            <a:spLocks noGrp="1"/>
          </p:cNvSpPr>
          <p:nvPr>
            <p:ph idx="1"/>
          </p:nvPr>
        </p:nvSpPr>
        <p:spPr/>
        <p:txBody>
          <a:bodyPr/>
          <a:lstStyle/>
          <a:p>
            <a:r>
              <a:rPr kumimoji="1" lang="ja-JP" altLang="en-US" dirty="0"/>
              <a:t>体調がどうなのか。精神的な部分はどうなのか。</a:t>
            </a:r>
            <a:endParaRPr kumimoji="1" lang="en-US" altLang="ja-JP" dirty="0"/>
          </a:p>
          <a:p>
            <a:r>
              <a:rPr lang="ja-JP" altLang="en-US" dirty="0"/>
              <a:t>本人よりもかかわっている人にどうなのかを確認。</a:t>
            </a:r>
            <a:endParaRPr lang="en-US" altLang="ja-JP" dirty="0"/>
          </a:p>
          <a:p>
            <a:r>
              <a:rPr kumimoji="1" lang="ja-JP" altLang="en-US" dirty="0"/>
              <a:t>かかわっている人に本人と話をしてもらって状態を把握する。</a:t>
            </a:r>
            <a:endParaRPr kumimoji="1" lang="en-US" altLang="ja-JP" dirty="0"/>
          </a:p>
          <a:p>
            <a:r>
              <a:rPr kumimoji="1" lang="ja-JP" altLang="en-US" dirty="0">
                <a:solidFill>
                  <a:srgbClr val="FF0000"/>
                </a:solidFill>
              </a:rPr>
              <a:t>ゆるやかに見守っている環境づくりが必要</a:t>
            </a:r>
            <a:r>
              <a:rPr kumimoji="1" lang="ja-JP" altLang="en-US" dirty="0"/>
              <a:t>なのではないかと思う。</a:t>
            </a:r>
          </a:p>
        </p:txBody>
      </p:sp>
    </p:spTree>
    <p:extLst>
      <p:ext uri="{BB962C8B-B14F-4D97-AF65-F5344CB8AC3E}">
        <p14:creationId xmlns:p14="http://schemas.microsoft.com/office/powerpoint/2010/main" val="386131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00DBD-6EE2-AAF3-4FE6-FBC0A809A255}"/>
              </a:ext>
            </a:extLst>
          </p:cNvPr>
          <p:cNvSpPr>
            <a:spLocks noGrp="1"/>
          </p:cNvSpPr>
          <p:nvPr>
            <p:ph type="title"/>
          </p:nvPr>
        </p:nvSpPr>
        <p:spPr/>
        <p:txBody>
          <a:bodyPr/>
          <a:lstStyle/>
          <a:p>
            <a:pPr algn="ctr"/>
            <a:r>
              <a:rPr lang="en-US" altLang="ja-JP" dirty="0"/>
              <a:t>GW</a:t>
            </a:r>
            <a:r>
              <a:rPr lang="ja-JP" altLang="en-US" dirty="0"/>
              <a:t>①「</a:t>
            </a:r>
            <a:r>
              <a:rPr kumimoji="1" lang="ja-JP" altLang="en-US"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ん？」「おやっ？」「あれ？」</a:t>
            </a:r>
            <a:br>
              <a:rPr kumimoji="1" lang="en-US" altLang="ja-JP"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4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～皆さんならどうしますか？～</a:t>
            </a:r>
            <a:endParaRPr kumimoji="1" lang="ja-JP" altLang="en-US" dirty="0"/>
          </a:p>
        </p:txBody>
      </p:sp>
      <p:sp>
        <p:nvSpPr>
          <p:cNvPr id="3" name="コンテンツ プレースホルダー 2">
            <a:extLst>
              <a:ext uri="{FF2B5EF4-FFF2-40B4-BE49-F238E27FC236}">
                <a16:creationId xmlns:a16="http://schemas.microsoft.com/office/drawing/2014/main" id="{8159F7A1-3083-8B4E-4838-F43ACFEB91E4}"/>
              </a:ext>
            </a:extLst>
          </p:cNvPr>
          <p:cNvSpPr>
            <a:spLocks noGrp="1"/>
          </p:cNvSpPr>
          <p:nvPr>
            <p:ph idx="1"/>
          </p:nvPr>
        </p:nvSpPr>
        <p:spPr/>
        <p:txBody>
          <a:bodyPr/>
          <a:lstStyle/>
          <a:p>
            <a:r>
              <a:rPr kumimoji="1" lang="ja-JP" altLang="en-US" dirty="0"/>
              <a:t>一人暮らしなのか。家族構成により違いあり。</a:t>
            </a:r>
            <a:endParaRPr kumimoji="1" lang="en-US" altLang="ja-JP" dirty="0"/>
          </a:p>
          <a:p>
            <a:r>
              <a:rPr lang="ja-JP" altLang="en-US" dirty="0"/>
              <a:t>家族がいる場合</a:t>
            </a:r>
            <a:endParaRPr lang="en-US" altLang="ja-JP" dirty="0"/>
          </a:p>
          <a:p>
            <a:r>
              <a:rPr kumimoji="1" lang="ja-JP" altLang="en-US" dirty="0"/>
              <a:t>家族に状況を聞く事が大切。誰が聞くのか。近所の人、サークル仲間等の友人を通して確認してもらう。</a:t>
            </a:r>
            <a:endParaRPr kumimoji="1" lang="en-US" altLang="ja-JP" dirty="0"/>
          </a:p>
          <a:p>
            <a:r>
              <a:rPr kumimoji="1" lang="ja-JP" altLang="en-US" dirty="0"/>
              <a:t>民生委員や区長が関わっていかないと難しい。</a:t>
            </a:r>
            <a:endParaRPr kumimoji="1" lang="en-US" altLang="ja-JP" dirty="0"/>
          </a:p>
          <a:p>
            <a:r>
              <a:rPr lang="ja-JP" altLang="en-US" dirty="0">
                <a:solidFill>
                  <a:srgbClr val="FF0000"/>
                </a:solidFill>
              </a:rPr>
              <a:t>窓口は区長、民生委員</a:t>
            </a:r>
            <a:r>
              <a:rPr lang="ja-JP" altLang="en-US" dirty="0"/>
              <a:t>がいいのではないか。</a:t>
            </a:r>
            <a:endParaRPr lang="en-US" altLang="ja-JP" dirty="0"/>
          </a:p>
          <a:p>
            <a:r>
              <a:rPr kumimoji="1" lang="ja-JP" altLang="en-US" dirty="0">
                <a:solidFill>
                  <a:srgbClr val="FF0000"/>
                </a:solidFill>
              </a:rPr>
              <a:t>いきなり行政、地域包括センターが訪問にいくと対象者がびっくりする。</a:t>
            </a:r>
            <a:endParaRPr kumimoji="1" lang="en-US" altLang="ja-JP" dirty="0">
              <a:solidFill>
                <a:srgbClr val="FF0000"/>
              </a:solidFill>
            </a:endParaRPr>
          </a:p>
        </p:txBody>
      </p:sp>
    </p:spTree>
    <p:extLst>
      <p:ext uri="{BB962C8B-B14F-4D97-AF65-F5344CB8AC3E}">
        <p14:creationId xmlns:p14="http://schemas.microsoft.com/office/powerpoint/2010/main" val="233216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2242</TotalTime>
  <Words>1697</Words>
  <Application>Microsoft Office PowerPoint</Application>
  <PresentationFormat>ワイド画面</PresentationFormat>
  <Paragraphs>169</Paragraphs>
  <Slides>26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HGPｺﾞｼｯｸE</vt:lpstr>
      <vt:lpstr>HGP創英角ｺﾞｼｯｸUB</vt:lpstr>
      <vt:lpstr>HGP創英角ﾎﾟｯﾌﾟ体</vt:lpstr>
      <vt:lpstr>ＭＳ ゴシック</vt:lpstr>
      <vt:lpstr>ＭＳ 明朝</vt:lpstr>
      <vt:lpstr>游ゴシック</vt:lpstr>
      <vt:lpstr>游ゴシック Light</vt:lpstr>
      <vt:lpstr>Arial</vt:lpstr>
      <vt:lpstr>Office テーマ</vt:lpstr>
      <vt:lpstr>七ヶ浜町生活支援体制整備事業「第4回協議体」 七ヶ浜町の地域支え合い活動「ゆるやかな見守り」 ってなに？</vt:lpstr>
      <vt:lpstr>前回、第3回協議体の振り返り</vt:lpstr>
      <vt:lpstr>見守りにはどんな方法があるのか</vt:lpstr>
      <vt:lpstr>ゆるやかな見守り</vt:lpstr>
      <vt:lpstr>見守りで・・・ 「ん？」「おやっ？」「あれっ？」と思ったら</vt:lpstr>
      <vt:lpstr>「ん？」「おやっ？」「あれ？」と思ったら？</vt:lpstr>
      <vt:lpstr>GW①「 ん？」「おやっ？」「あれ？」 ～皆さんならどうしますか？～</vt:lpstr>
      <vt:lpstr>GW①「 ん？」「おやっ？」「あれ？」 ～皆さんならどうしますか？～</vt:lpstr>
      <vt:lpstr>GW①「 ん？」「おやっ？」「あれ？」 ～皆さんならどうしますか？～</vt:lpstr>
      <vt:lpstr>「ん？」「おやっ？」「あれ？」と思ったら？</vt:lpstr>
      <vt:lpstr>PowerPoint プレゼンテーション</vt:lpstr>
      <vt:lpstr>PowerPoint プレゼンテーション</vt:lpstr>
      <vt:lpstr>PowerPoint プレゼンテーション</vt:lpstr>
      <vt:lpstr>協議体委員が考える 「つながる手法・つながりやすくなる手法」について</vt:lpstr>
      <vt:lpstr>協議体委員が考える 「つながる手法・つながりやすくなり手法」について</vt:lpstr>
      <vt:lpstr>協議体委員が考える 「つながる手法・つながりやすくなり手法」について</vt:lpstr>
      <vt:lpstr>PowerPoint プレゼンテーション</vt:lpstr>
      <vt:lpstr>本日のGWについて</vt:lpstr>
      <vt:lpstr>本日のGWについて</vt:lpstr>
      <vt:lpstr>本日のGWについて</vt:lpstr>
      <vt:lpstr>リーフレットに 掲載する項目のアイディア出し</vt:lpstr>
      <vt:lpstr>リーフレットに 掲載する項目のアイディア出し</vt:lpstr>
      <vt:lpstr>リーフレットに 掲載する項目のアイディア出し</vt:lpstr>
      <vt:lpstr>リーフレットに 掲載する項目のアイディア出し</vt:lpstr>
      <vt:lpstr>その他ご意見</vt:lpstr>
      <vt:lpstr>真壁さんより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見守り活動について（仮）</dc:title>
  <dc:creator>ono</dc:creator>
  <cp:lastModifiedBy>ono</cp:lastModifiedBy>
  <cp:revision>40</cp:revision>
  <cp:lastPrinted>2024-03-21T00:55:30Z</cp:lastPrinted>
  <dcterms:created xsi:type="dcterms:W3CDTF">2023-05-16T08:01:07Z</dcterms:created>
  <dcterms:modified xsi:type="dcterms:W3CDTF">2024-03-21T00:56:41Z</dcterms:modified>
</cp:coreProperties>
</file>